
<file path=[Content_Types].xml><?xml version="1.0" encoding="utf-8"?>
<Types xmlns="http://schemas.openxmlformats.org/package/2006/content-types">
  <Override PartName="/ppt/notesSlides/notesSlide2.xml" ContentType="application/vnd.openxmlformats-officedocument.presentationml.notesSlide+xml"/>
  <Override PartName="/ppt/diagrams/drawing2.xml" ContentType="application/vnd.ms-office.drawingml.diagramDrawing+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Default Extension="docx" ContentType="application/vnd.openxmlformats-officedocument.wordprocessingml.document"/>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ppt/notesSlides/notesSlide14.xml" ContentType="application/vnd.openxmlformats-officedocument.presentationml.notesSlide+xml"/>
  <Override PartName="/docProps/custom.xml" ContentType="application/vnd.openxmlformats-officedocument.custom-properties+xml"/>
  <Override PartName="/ppt/diagrams/layout3.xml" ContentType="application/vnd.openxmlformats-officedocument.drawingml.diagramLayout+xml"/>
  <Override PartName="/ppt/diagrams/data4.xml" ContentType="application/vnd.openxmlformats-officedocument.drawingml.diagramData+xml"/>
  <Override PartName="/ppt/notesSlides/notesSlide9.xml" ContentType="application/vnd.openxmlformats-officedocument.presentationml.notesSlide+xml"/>
  <Override PartName="/ppt/diagrams/colors8.xml" ContentType="application/vnd.openxmlformats-officedocument.drawingml.diagramColors+xml"/>
  <Override PartName="/ppt/notesSlides/notesSlide12.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diagrams/colors6.xml" ContentType="application/vnd.openxmlformats-officedocument.drawingml.diagramColors+xml"/>
  <Override PartName="/ppt/notesSlides/notesSlide10.xml" ContentType="application/vnd.openxmlformats-officedocument.presentationml.notesSlide+xml"/>
  <Override PartName="/ppt/diagrams/drawing7.xml" ContentType="application/vnd.ms-office.drawingml.diagramDrawing+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colors4.xml" ContentType="application/vnd.openxmlformats-officedocument.drawingml.diagramColors+xml"/>
  <Override PartName="/ppt/diagrams/quickStyle7.xml" ContentType="application/vnd.openxmlformats-officedocument.drawingml.diagramStyle+xml"/>
  <Override PartName="/ppt/diagrams/drawing5.xml" ContentType="application/vnd.ms-office.drawingml.diagramDrawing+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diagrams/layout8.xml" ContentType="application/vnd.openxmlformats-officedocument.drawingml.diagram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diagrams/layout6.xml" ContentType="application/vnd.openxmlformats-officedocument.drawingml.diagram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diagrams/layout4.xml" ContentType="application/vnd.openxmlformats-officedocument.drawingml.diagramLayout+xml"/>
  <Override PartName="/ppt/diagrams/data7.xml" ContentType="application/vnd.openxmlformats-officedocument.drawingml.diagramData+xml"/>
  <Override PartName="/ppt/notesSlides/notesSlide13.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notesSlides/notesSlide8.xml" ContentType="application/vnd.openxmlformats-officedocument.presentationml.notesSlide+xml"/>
  <Override PartName="/ppt/diagrams/colors7.xml" ContentType="application/vnd.openxmlformats-officedocument.drawingml.diagramColors+xml"/>
  <Override PartName="/ppt/notesSlides/notesSlide11.xml" ContentType="application/vnd.openxmlformats-officedocument.presentationml.notesSlide+xml"/>
  <Default Extension="vml" ContentType="application/vnd.openxmlformats-officedocument.vmlDrawing"/>
  <Override PartName="/ppt/diagrams/drawing8.xml" ContentType="application/vnd.ms-office.drawingml.diagramDrawing+xml"/>
  <Override PartName="/ppt/diagrams/data3.xml" ContentType="application/vnd.openxmlformats-officedocument.drawingml.diagramData+xml"/>
  <Override PartName="/ppt/notesSlides/notesSlide6.xml" ContentType="application/vnd.openxmlformats-officedocument.presentationml.notesSlide+xml"/>
  <Override PartName="/ppt/diagrams/colors5.xml" ContentType="application/vnd.openxmlformats-officedocument.drawingml.diagramColors+xml"/>
  <Override PartName="/ppt/diagrams/quickStyle8.xml" ContentType="application/vnd.openxmlformats-officedocument.drawingml.diagramStyle+xml"/>
  <Override PartName="/ppt/diagrams/drawing6.xml" ContentType="application/vnd.ms-office.drawingml.diagramDrawing+xml"/>
  <Override PartName="/ppt/slides/slide8.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notesSlides/notesSlide4.xml" ContentType="application/vnd.openxmlformats-officedocument.presentationml.notesSlide+xml"/>
  <Override PartName="/ppt/diagrams/colors3.xml" ContentType="application/vnd.openxmlformats-officedocument.drawingml.diagramColors+xml"/>
  <Override PartName="/ppt/diagrams/quickStyle6.xml" ContentType="application/vnd.openxmlformats-officedocument.drawingml.diagramStyle+xml"/>
  <Override PartName="/docProps/core.xml" ContentType="application/vnd.openxmlformats-package.core-properties+xml"/>
  <Override PartName="/ppt/diagrams/drawing4.xml" ContentType="application/vnd.ms-office.drawingml.diagramDrawing+xml"/>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Default Extension="wmf" ContentType="image/x-wmf"/>
  <Default Extension="rels" ContentType="application/vnd.openxmlformats-package.relationships+xml"/>
  <Override PartName="/ppt/slides/slide23.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94" r:id="rId2"/>
  </p:sldMasterIdLst>
  <p:notesMasterIdLst>
    <p:notesMasterId r:id="rId31"/>
  </p:notesMasterIdLst>
  <p:handoutMasterIdLst>
    <p:handoutMasterId r:id="rId32"/>
  </p:handoutMasterIdLst>
  <p:sldIdLst>
    <p:sldId id="256" r:id="rId3"/>
    <p:sldId id="414" r:id="rId4"/>
    <p:sldId id="453" r:id="rId5"/>
    <p:sldId id="477" r:id="rId6"/>
    <p:sldId id="454" r:id="rId7"/>
    <p:sldId id="486" r:id="rId8"/>
    <p:sldId id="405" r:id="rId9"/>
    <p:sldId id="482" r:id="rId10"/>
    <p:sldId id="483" r:id="rId11"/>
    <p:sldId id="260" r:id="rId12"/>
    <p:sldId id="487" r:id="rId13"/>
    <p:sldId id="484" r:id="rId14"/>
    <p:sldId id="502" r:id="rId15"/>
    <p:sldId id="267" r:id="rId16"/>
    <p:sldId id="490" r:id="rId17"/>
    <p:sldId id="266" r:id="rId18"/>
    <p:sldId id="496" r:id="rId19"/>
    <p:sldId id="485" r:id="rId20"/>
    <p:sldId id="497" r:id="rId21"/>
    <p:sldId id="426" r:id="rId22"/>
    <p:sldId id="494" r:id="rId23"/>
    <p:sldId id="417" r:id="rId24"/>
    <p:sldId id="425" r:id="rId25"/>
    <p:sldId id="504" r:id="rId26"/>
    <p:sldId id="505" r:id="rId27"/>
    <p:sldId id="503" r:id="rId28"/>
    <p:sldId id="506" r:id="rId29"/>
    <p:sldId id="427" r:id="rId30"/>
  </p:sldIdLst>
  <p:sldSz cx="9144000" cy="6858000" type="screen4x3"/>
  <p:notesSz cx="6858000" cy="9144000"/>
  <p:defaultText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a:srgbClr val="66FF33"/>
    <a:srgbClr val="FFFF00"/>
    <a:srgbClr val="FFFF99"/>
    <a:srgbClr val="00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000" autoAdjust="0"/>
    <p:restoredTop sz="85220" autoAdjust="0"/>
  </p:normalViewPr>
  <p:slideViewPr>
    <p:cSldViewPr>
      <p:cViewPr varScale="1">
        <p:scale>
          <a:sx n="65" d="100"/>
          <a:sy n="65" d="100"/>
        </p:scale>
        <p:origin x="-1338" y="-114"/>
      </p:cViewPr>
      <p:guideLst>
        <p:guide orient="horz" pos="2160"/>
        <p:guide pos="2880"/>
      </p:guideLst>
    </p:cSldViewPr>
  </p:slideViewPr>
  <p:outlineViewPr>
    <p:cViewPr>
      <p:scale>
        <a:sx n="33" d="100"/>
        <a:sy n="33" d="100"/>
      </p:scale>
      <p:origin x="0" y="-3006"/>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B436DBF-126B-48E4-BE89-C26DAC52284D}" type="doc">
      <dgm:prSet loTypeId="urn:microsoft.com/office/officeart/2005/8/layout/arrow2" loCatId="process" qsTypeId="urn:microsoft.com/office/officeart/2005/8/quickstyle/3d2" qsCatId="3D" csTypeId="urn:microsoft.com/office/officeart/2005/8/colors/accent1_2" csCatId="accent1" phldr="1"/>
      <dgm:spPr/>
      <dgm:t>
        <a:bodyPr/>
        <a:lstStyle/>
        <a:p>
          <a:endParaRPr lang="en-US"/>
        </a:p>
      </dgm:t>
    </dgm:pt>
    <dgm:pt modelId="{9EDF116E-CC2B-4D2C-A576-0EC772EE9278}">
      <dgm:prSet phldrT="[Text]" custT="1"/>
      <dgm:spPr/>
      <dgm:t>
        <a:bodyPr/>
        <a:lstStyle/>
        <a:p>
          <a:r>
            <a:rPr lang="el-GR" sz="2000" dirty="0"/>
            <a:t>Μελέτη άλλων εκπαιδευτικών συστημάτων</a:t>
          </a:r>
          <a:endParaRPr lang="en-US" sz="2000" dirty="0"/>
        </a:p>
      </dgm:t>
    </dgm:pt>
    <dgm:pt modelId="{ED2F6882-E77E-41D3-82C1-49E5A1A965AC}" type="parTrans" cxnId="{08C78BD2-AAE9-416F-98A1-47F0A84DB105}">
      <dgm:prSet/>
      <dgm:spPr/>
      <dgm:t>
        <a:bodyPr/>
        <a:lstStyle/>
        <a:p>
          <a:endParaRPr lang="en-US"/>
        </a:p>
      </dgm:t>
    </dgm:pt>
    <dgm:pt modelId="{964F7326-D010-46CD-9ECA-2C999BC8474C}" type="sibTrans" cxnId="{08C78BD2-AAE9-416F-98A1-47F0A84DB105}">
      <dgm:prSet/>
      <dgm:spPr/>
      <dgm:t>
        <a:bodyPr/>
        <a:lstStyle/>
        <a:p>
          <a:endParaRPr lang="en-US"/>
        </a:p>
      </dgm:t>
    </dgm:pt>
    <dgm:pt modelId="{E1E3FDED-C416-4C4D-A94B-95D0A0303D8D}">
      <dgm:prSet custT="1"/>
      <dgm:spPr/>
      <dgm:t>
        <a:bodyPr/>
        <a:lstStyle/>
        <a:p>
          <a:r>
            <a:rPr lang="el-GR" sz="2000" dirty="0"/>
            <a:t>Ανασκόπηση σχετικής βιβλιογραφίας (Έκθεση 2016)</a:t>
          </a:r>
          <a:endParaRPr lang="en-US" sz="2000" dirty="0"/>
        </a:p>
      </dgm:t>
    </dgm:pt>
    <dgm:pt modelId="{8AB5121C-8A03-4BB2-A772-A271D7B65D2D}" type="parTrans" cxnId="{861C59C9-AE4E-44A4-B89F-75D57363C3AF}">
      <dgm:prSet/>
      <dgm:spPr/>
      <dgm:t>
        <a:bodyPr/>
        <a:lstStyle/>
        <a:p>
          <a:endParaRPr lang="en-US"/>
        </a:p>
      </dgm:t>
    </dgm:pt>
    <dgm:pt modelId="{49CE7398-3FE2-4032-9748-1A3AD6991186}" type="sibTrans" cxnId="{861C59C9-AE4E-44A4-B89F-75D57363C3AF}">
      <dgm:prSet/>
      <dgm:spPr/>
      <dgm:t>
        <a:bodyPr/>
        <a:lstStyle/>
        <a:p>
          <a:endParaRPr lang="en-US"/>
        </a:p>
      </dgm:t>
    </dgm:pt>
    <dgm:pt modelId="{DA49CD52-54EC-4933-BC7C-1ABAFCE12BF5}">
      <dgm:prSet phldrT="[Text]" custT="1"/>
      <dgm:spPr/>
      <dgm:t>
        <a:bodyPr/>
        <a:lstStyle/>
        <a:p>
          <a:r>
            <a:rPr lang="el-GR" sz="2000" dirty="0"/>
            <a:t>Εντοπισμός διεθνών τάσεων, εμπειριών, καλών πρακτικών και προκλήσεων</a:t>
          </a:r>
          <a:endParaRPr lang="en-US" sz="2000" dirty="0"/>
        </a:p>
      </dgm:t>
    </dgm:pt>
    <dgm:pt modelId="{22464B22-3E86-47E7-92D2-E338384C9951}" type="sibTrans" cxnId="{842BDD89-0DC7-4718-8AAC-8B0915A0BB05}">
      <dgm:prSet/>
      <dgm:spPr/>
      <dgm:t>
        <a:bodyPr/>
        <a:lstStyle/>
        <a:p>
          <a:endParaRPr lang="en-US"/>
        </a:p>
      </dgm:t>
    </dgm:pt>
    <dgm:pt modelId="{A24C13FD-8122-4EAF-96A1-89E0F1E195B6}" type="parTrans" cxnId="{842BDD89-0DC7-4718-8AAC-8B0915A0BB05}">
      <dgm:prSet/>
      <dgm:spPr/>
      <dgm:t>
        <a:bodyPr/>
        <a:lstStyle/>
        <a:p>
          <a:endParaRPr lang="en-US"/>
        </a:p>
      </dgm:t>
    </dgm:pt>
    <dgm:pt modelId="{85786339-D9ED-4BCA-8F18-ED43CEA38F1D}">
      <dgm:prSet custT="1"/>
      <dgm:spPr/>
      <dgm:t>
        <a:bodyPr/>
        <a:lstStyle/>
        <a:p>
          <a:r>
            <a:rPr lang="el-GR" sz="2000" dirty="0"/>
            <a:t>Ανάλυση αναγκών υφιστάμενης κατάστασης στο κυπριακό σχολείο</a:t>
          </a:r>
          <a:endParaRPr lang="en-US" sz="2000" dirty="0"/>
        </a:p>
      </dgm:t>
    </dgm:pt>
    <dgm:pt modelId="{C1DCEDF4-3DA1-4C9E-A36B-CDD0BDEA48EF}" type="parTrans" cxnId="{25C7D621-3116-4DDB-9431-A90EC9635117}">
      <dgm:prSet/>
      <dgm:spPr/>
      <dgm:t>
        <a:bodyPr/>
        <a:lstStyle/>
        <a:p>
          <a:endParaRPr lang="el-GR"/>
        </a:p>
      </dgm:t>
    </dgm:pt>
    <dgm:pt modelId="{820D45D3-0C12-4E87-99F8-BDC59C352BC4}" type="sibTrans" cxnId="{25C7D621-3116-4DDB-9431-A90EC9635117}">
      <dgm:prSet/>
      <dgm:spPr/>
      <dgm:t>
        <a:bodyPr/>
        <a:lstStyle/>
        <a:p>
          <a:endParaRPr lang="el-GR"/>
        </a:p>
      </dgm:t>
    </dgm:pt>
    <dgm:pt modelId="{E99BBCA4-501C-42FE-8A21-9C4FBCD61489}" type="pres">
      <dgm:prSet presAssocID="{CB436DBF-126B-48E4-BE89-C26DAC52284D}" presName="arrowDiagram" presStyleCnt="0">
        <dgm:presLayoutVars>
          <dgm:chMax val="5"/>
          <dgm:dir/>
          <dgm:resizeHandles val="exact"/>
        </dgm:presLayoutVars>
      </dgm:prSet>
      <dgm:spPr/>
      <dgm:t>
        <a:bodyPr/>
        <a:lstStyle/>
        <a:p>
          <a:endParaRPr lang="en-US"/>
        </a:p>
      </dgm:t>
    </dgm:pt>
    <dgm:pt modelId="{DED07E3E-90CC-4FD2-8343-1738AE137B41}" type="pres">
      <dgm:prSet presAssocID="{CB436DBF-126B-48E4-BE89-C26DAC52284D}" presName="arrow" presStyleLbl="bgShp" presStyleIdx="0" presStyleCnt="1" custLinFactNeighborY="332"/>
      <dgm:spPr>
        <a:solidFill>
          <a:schemeClr val="accent1">
            <a:lumMod val="40000"/>
            <a:lumOff val="60000"/>
          </a:schemeClr>
        </a:solidFill>
      </dgm:spPr>
    </dgm:pt>
    <dgm:pt modelId="{9ED1ACC1-885B-43AF-8467-63365F89372D}" type="pres">
      <dgm:prSet presAssocID="{CB436DBF-126B-48E4-BE89-C26DAC52284D}" presName="arrowDiagram4" presStyleCnt="0"/>
      <dgm:spPr/>
    </dgm:pt>
    <dgm:pt modelId="{1D0CEA55-BE66-4EF6-BD9D-973E74BF3861}" type="pres">
      <dgm:prSet presAssocID="{E1E3FDED-C416-4C4D-A94B-95D0A0303D8D}" presName="bullet4a" presStyleLbl="node1" presStyleIdx="0" presStyleCnt="4"/>
      <dgm:spPr/>
    </dgm:pt>
    <dgm:pt modelId="{41D07E21-5C1C-43DD-9A2E-7F456D8483E4}" type="pres">
      <dgm:prSet presAssocID="{E1E3FDED-C416-4C4D-A94B-95D0A0303D8D}" presName="textBox4a" presStyleLbl="revTx" presStyleIdx="0" presStyleCnt="4" custScaleX="127607">
        <dgm:presLayoutVars>
          <dgm:bulletEnabled val="1"/>
        </dgm:presLayoutVars>
      </dgm:prSet>
      <dgm:spPr/>
      <dgm:t>
        <a:bodyPr/>
        <a:lstStyle/>
        <a:p>
          <a:endParaRPr lang="en-US"/>
        </a:p>
      </dgm:t>
    </dgm:pt>
    <dgm:pt modelId="{4F5D1F44-95C5-40F3-8E3D-E710F2C8D2E8}" type="pres">
      <dgm:prSet presAssocID="{9EDF116E-CC2B-4D2C-A576-0EC772EE9278}" presName="bullet4b" presStyleLbl="node1" presStyleIdx="1" presStyleCnt="4"/>
      <dgm:spPr/>
    </dgm:pt>
    <dgm:pt modelId="{B014F2A1-F5BA-462C-884A-68BE059FE83A}" type="pres">
      <dgm:prSet presAssocID="{9EDF116E-CC2B-4D2C-A576-0EC772EE9278}" presName="textBox4b" presStyleLbl="revTx" presStyleIdx="1" presStyleCnt="4">
        <dgm:presLayoutVars>
          <dgm:bulletEnabled val="1"/>
        </dgm:presLayoutVars>
      </dgm:prSet>
      <dgm:spPr/>
      <dgm:t>
        <a:bodyPr/>
        <a:lstStyle/>
        <a:p>
          <a:endParaRPr lang="en-US"/>
        </a:p>
      </dgm:t>
    </dgm:pt>
    <dgm:pt modelId="{C7114108-317B-423A-B4F1-C66ABDD88ABD}" type="pres">
      <dgm:prSet presAssocID="{DA49CD52-54EC-4933-BC7C-1ABAFCE12BF5}" presName="bullet4c" presStyleLbl="node1" presStyleIdx="2" presStyleCnt="4"/>
      <dgm:spPr/>
    </dgm:pt>
    <dgm:pt modelId="{9A740CE5-1068-49D9-AA19-B9854F9B7DF4}" type="pres">
      <dgm:prSet presAssocID="{DA49CD52-54EC-4933-BC7C-1ABAFCE12BF5}" presName="textBox4c" presStyleLbl="revTx" presStyleIdx="2" presStyleCnt="4">
        <dgm:presLayoutVars>
          <dgm:bulletEnabled val="1"/>
        </dgm:presLayoutVars>
      </dgm:prSet>
      <dgm:spPr/>
      <dgm:t>
        <a:bodyPr/>
        <a:lstStyle/>
        <a:p>
          <a:endParaRPr lang="en-US"/>
        </a:p>
      </dgm:t>
    </dgm:pt>
    <dgm:pt modelId="{64C8890F-20F3-427E-BDDA-C2F4CBC32F66}" type="pres">
      <dgm:prSet presAssocID="{85786339-D9ED-4BCA-8F18-ED43CEA38F1D}" presName="bullet4d" presStyleLbl="node1" presStyleIdx="3" presStyleCnt="4"/>
      <dgm:spPr/>
    </dgm:pt>
    <dgm:pt modelId="{4C09C210-48DB-4492-9596-EF3B635AE048}" type="pres">
      <dgm:prSet presAssocID="{85786339-D9ED-4BCA-8F18-ED43CEA38F1D}" presName="textBox4d" presStyleLbl="revTx" presStyleIdx="3" presStyleCnt="4">
        <dgm:presLayoutVars>
          <dgm:bulletEnabled val="1"/>
        </dgm:presLayoutVars>
      </dgm:prSet>
      <dgm:spPr/>
      <dgm:t>
        <a:bodyPr/>
        <a:lstStyle/>
        <a:p>
          <a:endParaRPr lang="en-US"/>
        </a:p>
      </dgm:t>
    </dgm:pt>
  </dgm:ptLst>
  <dgm:cxnLst>
    <dgm:cxn modelId="{13CC9E67-A2FF-42CE-9F40-71CF6E9BE252}" type="presOf" srcId="{DA49CD52-54EC-4933-BC7C-1ABAFCE12BF5}" destId="{9A740CE5-1068-49D9-AA19-B9854F9B7DF4}" srcOrd="0" destOrd="0" presId="urn:microsoft.com/office/officeart/2005/8/layout/arrow2"/>
    <dgm:cxn modelId="{68287E31-6380-4F74-8DA0-EEE2518318EB}" type="presOf" srcId="{85786339-D9ED-4BCA-8F18-ED43CEA38F1D}" destId="{4C09C210-48DB-4492-9596-EF3B635AE048}" srcOrd="0" destOrd="0" presId="urn:microsoft.com/office/officeart/2005/8/layout/arrow2"/>
    <dgm:cxn modelId="{08C78BD2-AAE9-416F-98A1-47F0A84DB105}" srcId="{CB436DBF-126B-48E4-BE89-C26DAC52284D}" destId="{9EDF116E-CC2B-4D2C-A576-0EC772EE9278}" srcOrd="1" destOrd="0" parTransId="{ED2F6882-E77E-41D3-82C1-49E5A1A965AC}" sibTransId="{964F7326-D010-46CD-9ECA-2C999BC8474C}"/>
    <dgm:cxn modelId="{842BDD89-0DC7-4718-8AAC-8B0915A0BB05}" srcId="{CB436DBF-126B-48E4-BE89-C26DAC52284D}" destId="{DA49CD52-54EC-4933-BC7C-1ABAFCE12BF5}" srcOrd="2" destOrd="0" parTransId="{A24C13FD-8122-4EAF-96A1-89E0F1E195B6}" sibTransId="{22464B22-3E86-47E7-92D2-E338384C9951}"/>
    <dgm:cxn modelId="{861C59C9-AE4E-44A4-B89F-75D57363C3AF}" srcId="{CB436DBF-126B-48E4-BE89-C26DAC52284D}" destId="{E1E3FDED-C416-4C4D-A94B-95D0A0303D8D}" srcOrd="0" destOrd="0" parTransId="{8AB5121C-8A03-4BB2-A772-A271D7B65D2D}" sibTransId="{49CE7398-3FE2-4032-9748-1A3AD6991186}"/>
    <dgm:cxn modelId="{25C7D621-3116-4DDB-9431-A90EC9635117}" srcId="{CB436DBF-126B-48E4-BE89-C26DAC52284D}" destId="{85786339-D9ED-4BCA-8F18-ED43CEA38F1D}" srcOrd="3" destOrd="0" parTransId="{C1DCEDF4-3DA1-4C9E-A36B-CDD0BDEA48EF}" sibTransId="{820D45D3-0C12-4E87-99F8-BDC59C352BC4}"/>
    <dgm:cxn modelId="{037F0B8A-2B3A-4256-A888-E19724CE2EA3}" type="presOf" srcId="{E1E3FDED-C416-4C4D-A94B-95D0A0303D8D}" destId="{41D07E21-5C1C-43DD-9A2E-7F456D8483E4}" srcOrd="0" destOrd="0" presId="urn:microsoft.com/office/officeart/2005/8/layout/arrow2"/>
    <dgm:cxn modelId="{AAFDCE7A-7B25-4573-B6D4-6A8295AF3181}" type="presOf" srcId="{9EDF116E-CC2B-4D2C-A576-0EC772EE9278}" destId="{B014F2A1-F5BA-462C-884A-68BE059FE83A}" srcOrd="0" destOrd="0" presId="urn:microsoft.com/office/officeart/2005/8/layout/arrow2"/>
    <dgm:cxn modelId="{ABEFF6C1-8C20-47E5-9519-5A4C94908A2D}" type="presOf" srcId="{CB436DBF-126B-48E4-BE89-C26DAC52284D}" destId="{E99BBCA4-501C-42FE-8A21-9C4FBCD61489}" srcOrd="0" destOrd="0" presId="urn:microsoft.com/office/officeart/2005/8/layout/arrow2"/>
    <dgm:cxn modelId="{C0484C1C-37F9-406F-BC2E-C493905F0518}" type="presParOf" srcId="{E99BBCA4-501C-42FE-8A21-9C4FBCD61489}" destId="{DED07E3E-90CC-4FD2-8343-1738AE137B41}" srcOrd="0" destOrd="0" presId="urn:microsoft.com/office/officeart/2005/8/layout/arrow2"/>
    <dgm:cxn modelId="{6593154A-18A8-4F72-A31B-356FD3742806}" type="presParOf" srcId="{E99BBCA4-501C-42FE-8A21-9C4FBCD61489}" destId="{9ED1ACC1-885B-43AF-8467-63365F89372D}" srcOrd="1" destOrd="0" presId="urn:microsoft.com/office/officeart/2005/8/layout/arrow2"/>
    <dgm:cxn modelId="{869FEDA2-04FC-41EA-B00B-E67573D950FC}" type="presParOf" srcId="{9ED1ACC1-885B-43AF-8467-63365F89372D}" destId="{1D0CEA55-BE66-4EF6-BD9D-973E74BF3861}" srcOrd="0" destOrd="0" presId="urn:microsoft.com/office/officeart/2005/8/layout/arrow2"/>
    <dgm:cxn modelId="{4E053D4A-6C27-4B66-AACE-9E1DEBA5BDB6}" type="presParOf" srcId="{9ED1ACC1-885B-43AF-8467-63365F89372D}" destId="{41D07E21-5C1C-43DD-9A2E-7F456D8483E4}" srcOrd="1" destOrd="0" presId="urn:microsoft.com/office/officeart/2005/8/layout/arrow2"/>
    <dgm:cxn modelId="{51559867-C0C2-479C-9AEB-6B38154EE175}" type="presParOf" srcId="{9ED1ACC1-885B-43AF-8467-63365F89372D}" destId="{4F5D1F44-95C5-40F3-8E3D-E710F2C8D2E8}" srcOrd="2" destOrd="0" presId="urn:microsoft.com/office/officeart/2005/8/layout/arrow2"/>
    <dgm:cxn modelId="{B4E1CCCA-F487-430F-A8E5-120D56C0865A}" type="presParOf" srcId="{9ED1ACC1-885B-43AF-8467-63365F89372D}" destId="{B014F2A1-F5BA-462C-884A-68BE059FE83A}" srcOrd="3" destOrd="0" presId="urn:microsoft.com/office/officeart/2005/8/layout/arrow2"/>
    <dgm:cxn modelId="{19D92D74-BFB7-4CC9-A37A-5B424952E3F6}" type="presParOf" srcId="{9ED1ACC1-885B-43AF-8467-63365F89372D}" destId="{C7114108-317B-423A-B4F1-C66ABDD88ABD}" srcOrd="4" destOrd="0" presId="urn:microsoft.com/office/officeart/2005/8/layout/arrow2"/>
    <dgm:cxn modelId="{AC61EFB2-C982-46EC-B17D-5610931ADDD1}" type="presParOf" srcId="{9ED1ACC1-885B-43AF-8467-63365F89372D}" destId="{9A740CE5-1068-49D9-AA19-B9854F9B7DF4}" srcOrd="5" destOrd="0" presId="urn:microsoft.com/office/officeart/2005/8/layout/arrow2"/>
    <dgm:cxn modelId="{233EFDBD-FDA2-45B9-98C8-1A71C7250464}" type="presParOf" srcId="{9ED1ACC1-885B-43AF-8467-63365F89372D}" destId="{64C8890F-20F3-427E-BDDA-C2F4CBC32F66}" srcOrd="6" destOrd="0" presId="urn:microsoft.com/office/officeart/2005/8/layout/arrow2"/>
    <dgm:cxn modelId="{1353CD38-DC32-4032-BC81-CE30950DE276}" type="presParOf" srcId="{9ED1ACC1-885B-43AF-8467-63365F89372D}" destId="{4C09C210-48DB-4492-9596-EF3B635AE048}" srcOrd="7" destOrd="0" presId="urn:microsoft.com/office/officeart/2005/8/layout/arrow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E03EF1D-0849-4BF6-B6AB-7D0E0D8B9407}" type="doc">
      <dgm:prSet loTypeId="urn:microsoft.com/office/officeart/2005/8/layout/chevron2" loCatId="list" qsTypeId="urn:microsoft.com/office/officeart/2005/8/quickstyle/3d1" qsCatId="3D" csTypeId="urn:microsoft.com/office/officeart/2005/8/colors/colorful2" csCatId="colorful" phldr="1"/>
      <dgm:spPr/>
      <dgm:t>
        <a:bodyPr/>
        <a:lstStyle/>
        <a:p>
          <a:endParaRPr lang="en-US"/>
        </a:p>
      </dgm:t>
    </dgm:pt>
    <dgm:pt modelId="{763232E2-B157-40FC-9F02-BD72AD2283FA}">
      <dgm:prSet phldrT="[Text]" custT="1"/>
      <dgm:spPr/>
      <dgm:t>
        <a:bodyPr/>
        <a:lstStyle/>
        <a:p>
          <a:r>
            <a:rPr lang="el-GR" sz="2400" dirty="0"/>
            <a:t>3</a:t>
          </a:r>
          <a:endParaRPr lang="en-US" sz="2400" dirty="0"/>
        </a:p>
      </dgm:t>
    </dgm:pt>
    <dgm:pt modelId="{9D7C5B7B-1284-43FE-96FE-01EF3949BA7D}" type="parTrans" cxnId="{370B5345-C988-44B2-B36C-30476E79B065}">
      <dgm:prSet/>
      <dgm:spPr/>
      <dgm:t>
        <a:bodyPr/>
        <a:lstStyle/>
        <a:p>
          <a:endParaRPr lang="en-US" sz="2400"/>
        </a:p>
      </dgm:t>
    </dgm:pt>
    <dgm:pt modelId="{AB5EFAA3-65A0-4CDE-9A2F-17426E7A0F87}" type="sibTrans" cxnId="{370B5345-C988-44B2-B36C-30476E79B065}">
      <dgm:prSet/>
      <dgm:spPr/>
      <dgm:t>
        <a:bodyPr/>
        <a:lstStyle/>
        <a:p>
          <a:endParaRPr lang="en-US" sz="2400"/>
        </a:p>
      </dgm:t>
    </dgm:pt>
    <dgm:pt modelId="{F5C2294B-CDFD-42CF-809A-AB601AF61950}">
      <dgm:prSet phldrT="[Text]" custT="1"/>
      <dgm:spPr/>
      <dgm:t>
        <a:bodyPr/>
        <a:lstStyle/>
        <a:p>
          <a:r>
            <a:rPr lang="el-GR" sz="2400" dirty="0"/>
            <a:t>4</a:t>
          </a:r>
          <a:endParaRPr lang="en-US" sz="2400" dirty="0"/>
        </a:p>
      </dgm:t>
    </dgm:pt>
    <dgm:pt modelId="{C0800F98-A1B3-4AF6-A1A2-5E0B712F3545}" type="parTrans" cxnId="{E3CFEBD9-735D-40C5-A63B-E6294F9AE5A3}">
      <dgm:prSet/>
      <dgm:spPr/>
      <dgm:t>
        <a:bodyPr/>
        <a:lstStyle/>
        <a:p>
          <a:endParaRPr lang="en-US" sz="2400"/>
        </a:p>
      </dgm:t>
    </dgm:pt>
    <dgm:pt modelId="{706F2BDB-3EE3-4803-A76A-8A5AC80D99F5}" type="sibTrans" cxnId="{E3CFEBD9-735D-40C5-A63B-E6294F9AE5A3}">
      <dgm:prSet/>
      <dgm:spPr/>
      <dgm:t>
        <a:bodyPr/>
        <a:lstStyle/>
        <a:p>
          <a:endParaRPr lang="en-US" sz="2400"/>
        </a:p>
      </dgm:t>
    </dgm:pt>
    <dgm:pt modelId="{124529E5-60FE-44E4-AE80-DD9D88D752BC}">
      <dgm:prSet phldrT="[Text]" custT="1"/>
      <dgm:spPr/>
      <dgm:t>
        <a:bodyPr/>
        <a:lstStyle/>
        <a:p>
          <a:r>
            <a:rPr lang="el-GR" sz="2400" dirty="0"/>
            <a:t>Επιστημονική τεκμηρίωση στη βάση της σύγχρονης διεθνούς έρευνας, εμπειρίας και πρακτικής</a:t>
          </a:r>
          <a:endParaRPr lang="en-US" sz="2400" dirty="0"/>
        </a:p>
      </dgm:t>
    </dgm:pt>
    <dgm:pt modelId="{B9EAE2F5-319F-49E2-A84C-05C7CEBFAC25}" type="parTrans" cxnId="{5D02B185-5066-4B5C-A5A2-2CCA9D1B719B}">
      <dgm:prSet/>
      <dgm:spPr/>
      <dgm:t>
        <a:bodyPr/>
        <a:lstStyle/>
        <a:p>
          <a:endParaRPr lang="en-US" sz="2400"/>
        </a:p>
      </dgm:t>
    </dgm:pt>
    <dgm:pt modelId="{B87068A2-089C-4769-949F-13A068DAF127}" type="sibTrans" cxnId="{5D02B185-5066-4B5C-A5A2-2CCA9D1B719B}">
      <dgm:prSet/>
      <dgm:spPr/>
      <dgm:t>
        <a:bodyPr/>
        <a:lstStyle/>
        <a:p>
          <a:endParaRPr lang="en-US" sz="2400"/>
        </a:p>
      </dgm:t>
    </dgm:pt>
    <dgm:pt modelId="{F5B09923-B643-4943-8A7D-9759CC8E9931}">
      <dgm:prSet phldrT="[Text]" custT="1"/>
      <dgm:spPr/>
      <dgm:t>
        <a:bodyPr/>
        <a:lstStyle/>
        <a:p>
          <a:r>
            <a:rPr lang="el-GR" sz="2400" dirty="0"/>
            <a:t>5</a:t>
          </a:r>
          <a:endParaRPr lang="en-US" sz="2400" dirty="0"/>
        </a:p>
      </dgm:t>
    </dgm:pt>
    <dgm:pt modelId="{70691398-8DD3-404E-AF90-4723C7D5256A}" type="parTrans" cxnId="{D380F8FE-CEF0-4EFE-985E-239499A91B08}">
      <dgm:prSet/>
      <dgm:spPr/>
      <dgm:t>
        <a:bodyPr/>
        <a:lstStyle/>
        <a:p>
          <a:endParaRPr lang="en-US" sz="2400"/>
        </a:p>
      </dgm:t>
    </dgm:pt>
    <dgm:pt modelId="{883B3916-0EDE-408E-9815-0FD5A6C00918}" type="sibTrans" cxnId="{D380F8FE-CEF0-4EFE-985E-239499A91B08}">
      <dgm:prSet/>
      <dgm:spPr/>
      <dgm:t>
        <a:bodyPr/>
        <a:lstStyle/>
        <a:p>
          <a:endParaRPr lang="en-US" sz="2400"/>
        </a:p>
      </dgm:t>
    </dgm:pt>
    <dgm:pt modelId="{821EA9B6-484F-4873-AC41-D5BDF8788F9A}">
      <dgm:prSet phldrT="[Text]"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l-GR" sz="2400" dirty="0"/>
            <a:t> Η αξιολόγηση στην υπηρεσία της μάθησης του μαθητή</a:t>
          </a:r>
          <a:endParaRPr lang="en-US" sz="2400" dirty="0"/>
        </a:p>
      </dgm:t>
    </dgm:pt>
    <dgm:pt modelId="{C9357673-4090-47F2-9E5B-39025FAD86E7}" type="parTrans" cxnId="{B9BBB1CC-B4A7-493D-AF56-624CBFA4BA7E}">
      <dgm:prSet/>
      <dgm:spPr/>
      <dgm:t>
        <a:bodyPr/>
        <a:lstStyle/>
        <a:p>
          <a:endParaRPr lang="en-US" sz="2400"/>
        </a:p>
      </dgm:t>
    </dgm:pt>
    <dgm:pt modelId="{56BD9C93-6A7B-457B-9131-68159913974F}" type="sibTrans" cxnId="{B9BBB1CC-B4A7-493D-AF56-624CBFA4BA7E}">
      <dgm:prSet/>
      <dgm:spPr/>
      <dgm:t>
        <a:bodyPr/>
        <a:lstStyle/>
        <a:p>
          <a:endParaRPr lang="en-US" sz="2400"/>
        </a:p>
      </dgm:t>
    </dgm:pt>
    <dgm:pt modelId="{99AA2A4E-1BEE-4B94-896B-053B6EB39BE6}">
      <dgm:prSet custT="1"/>
      <dgm:spPr/>
      <dgm:t>
        <a:bodyPr/>
        <a:lstStyle/>
        <a:p>
          <a:r>
            <a:rPr lang="el-GR" sz="2400" dirty="0"/>
            <a:t>6</a:t>
          </a:r>
          <a:endParaRPr lang="en-US" sz="2400" dirty="0"/>
        </a:p>
      </dgm:t>
    </dgm:pt>
    <dgm:pt modelId="{09C517C0-2089-4C05-978E-F13404E9C321}" type="parTrans" cxnId="{5F5DA3B6-8A18-4774-833D-C4047C481F42}">
      <dgm:prSet/>
      <dgm:spPr/>
      <dgm:t>
        <a:bodyPr/>
        <a:lstStyle/>
        <a:p>
          <a:endParaRPr lang="en-US" sz="2400"/>
        </a:p>
      </dgm:t>
    </dgm:pt>
    <dgm:pt modelId="{6D6F06DA-077B-44F5-88ED-E572B9A990AA}" type="sibTrans" cxnId="{5F5DA3B6-8A18-4774-833D-C4047C481F42}">
      <dgm:prSet/>
      <dgm:spPr/>
      <dgm:t>
        <a:bodyPr/>
        <a:lstStyle/>
        <a:p>
          <a:endParaRPr lang="en-US" sz="2400"/>
        </a:p>
      </dgm:t>
    </dgm:pt>
    <dgm:pt modelId="{CA03CA97-52E7-45FB-8C0B-7AF4A32D631D}">
      <dgm:prSet custT="1"/>
      <dgm:spPr/>
      <dgm:t>
        <a:bodyPr/>
        <a:lstStyle/>
        <a:p>
          <a:r>
            <a:rPr lang="el-GR" sz="2400" dirty="0"/>
            <a:t>Συνεχής ανατροφοδότηση </a:t>
          </a:r>
          <a:r>
            <a:rPr lang="el-GR" sz="2400" dirty="0" err="1"/>
            <a:t>εκπ</a:t>
          </a:r>
          <a:r>
            <a:rPr lang="el-GR" sz="2400" dirty="0"/>
            <a:t>/</a:t>
          </a:r>
          <a:r>
            <a:rPr lang="el-GR" sz="2400" dirty="0" err="1"/>
            <a:t>κών</a:t>
          </a:r>
          <a:r>
            <a:rPr lang="el-GR" sz="2400" dirty="0"/>
            <a:t>, μαθητών, γονιών, σχολείου, συστήματος με στόχο τη βελτίωση</a:t>
          </a:r>
          <a:endParaRPr lang="en-US" sz="2400" dirty="0"/>
        </a:p>
      </dgm:t>
    </dgm:pt>
    <dgm:pt modelId="{90B9F47D-B478-4AC8-B637-EE98E71C2375}" type="parTrans" cxnId="{0C359792-896C-4E0B-9192-BD997BCD3EEB}">
      <dgm:prSet/>
      <dgm:spPr/>
      <dgm:t>
        <a:bodyPr/>
        <a:lstStyle/>
        <a:p>
          <a:endParaRPr lang="en-US" sz="2400"/>
        </a:p>
      </dgm:t>
    </dgm:pt>
    <dgm:pt modelId="{907E34EE-1FCD-4F00-8004-DE138869E34F}" type="sibTrans" cxnId="{0C359792-896C-4E0B-9192-BD997BCD3EEB}">
      <dgm:prSet/>
      <dgm:spPr/>
      <dgm:t>
        <a:bodyPr/>
        <a:lstStyle/>
        <a:p>
          <a:endParaRPr lang="en-US" sz="2400"/>
        </a:p>
      </dgm:t>
    </dgm:pt>
    <dgm:pt modelId="{5812CB79-6FC1-4BC9-8097-8904C652D037}">
      <dgm:prSet phldrT="[Text]" custT="1"/>
      <dgm:spPr/>
      <dgm:t>
        <a:bodyPr/>
        <a:lstStyle/>
        <a:p>
          <a:pPr marL="0" marR="0" indent="0" algn="l" defTabSz="914400" eaLnBrk="1" fontAlgn="auto" latinLnBrk="0" hangingPunct="1">
            <a:lnSpc>
              <a:spcPct val="90000"/>
            </a:lnSpc>
            <a:spcBef>
              <a:spcPts val="0"/>
            </a:spcBef>
            <a:spcAft>
              <a:spcPts val="400"/>
            </a:spcAft>
            <a:buClrTx/>
            <a:buSzTx/>
            <a:buFontTx/>
            <a:buNone/>
            <a:tabLst/>
            <a:defRPr/>
          </a:pPr>
          <a:r>
            <a:rPr lang="el-GR" sz="2400" dirty="0"/>
            <a:t> Σεβασμός στις ανάγκες/ιδιαιτερότητες που παρουσιάζουν οι μαθητές στην κάθε ηλικία/βαθμίδα</a:t>
          </a:r>
          <a:endParaRPr lang="en-US" sz="2400" dirty="0"/>
        </a:p>
      </dgm:t>
    </dgm:pt>
    <dgm:pt modelId="{A18F933A-4F6B-4A99-B83D-66B765DA2A7C}" type="sibTrans" cxnId="{04128163-DDBB-45D1-888E-F2C5ADFF0E19}">
      <dgm:prSet/>
      <dgm:spPr/>
      <dgm:t>
        <a:bodyPr/>
        <a:lstStyle/>
        <a:p>
          <a:endParaRPr lang="en-US" sz="2400"/>
        </a:p>
      </dgm:t>
    </dgm:pt>
    <dgm:pt modelId="{2D139AA3-9FDC-4E64-802B-38C0F701D1A4}" type="parTrans" cxnId="{04128163-DDBB-45D1-888E-F2C5ADFF0E19}">
      <dgm:prSet/>
      <dgm:spPr/>
      <dgm:t>
        <a:bodyPr/>
        <a:lstStyle/>
        <a:p>
          <a:endParaRPr lang="en-US" sz="2400"/>
        </a:p>
      </dgm:t>
    </dgm:pt>
    <dgm:pt modelId="{E34E2866-A5F3-4022-81C9-7B8360C7DF01}">
      <dgm:prSet custT="1"/>
      <dgm:spPr/>
      <dgm:t>
        <a:bodyPr/>
        <a:lstStyle/>
        <a:p>
          <a:r>
            <a:rPr lang="el-GR" sz="2400" dirty="0"/>
            <a:t>1</a:t>
          </a:r>
          <a:endParaRPr lang="en-US" sz="2400" dirty="0"/>
        </a:p>
      </dgm:t>
    </dgm:pt>
    <dgm:pt modelId="{B7F4CD4D-35D1-4E6F-B022-0D745FF879E0}" type="parTrans" cxnId="{D1924DCC-59A2-4325-9F33-D8726EDDC74B}">
      <dgm:prSet/>
      <dgm:spPr/>
      <dgm:t>
        <a:bodyPr/>
        <a:lstStyle/>
        <a:p>
          <a:endParaRPr lang="en-US"/>
        </a:p>
      </dgm:t>
    </dgm:pt>
    <dgm:pt modelId="{04568D72-F939-4073-8796-9037EEECA71D}" type="sibTrans" cxnId="{D1924DCC-59A2-4325-9F33-D8726EDDC74B}">
      <dgm:prSet/>
      <dgm:spPr/>
      <dgm:t>
        <a:bodyPr/>
        <a:lstStyle/>
        <a:p>
          <a:endParaRPr lang="en-US"/>
        </a:p>
      </dgm:t>
    </dgm:pt>
    <dgm:pt modelId="{966AB479-29C2-4394-839A-AA6300549AFC}">
      <dgm:prSet custT="1"/>
      <dgm:spPr/>
      <dgm:t>
        <a:bodyPr/>
        <a:lstStyle/>
        <a:p>
          <a:r>
            <a:rPr lang="el-GR" sz="2400" dirty="0"/>
            <a:t>2</a:t>
          </a:r>
          <a:endParaRPr lang="en-US" sz="2400" dirty="0"/>
        </a:p>
      </dgm:t>
    </dgm:pt>
    <dgm:pt modelId="{9FA0074F-72D5-4FE2-805E-9596BFD55DCC}" type="parTrans" cxnId="{5ACCEECA-E67A-4710-B66D-75FA1F81FE36}">
      <dgm:prSet/>
      <dgm:spPr/>
      <dgm:t>
        <a:bodyPr/>
        <a:lstStyle/>
        <a:p>
          <a:endParaRPr lang="en-US"/>
        </a:p>
      </dgm:t>
    </dgm:pt>
    <dgm:pt modelId="{E6337E6D-F648-4EBE-A2AB-D047DEE3FE2D}" type="sibTrans" cxnId="{5ACCEECA-E67A-4710-B66D-75FA1F81FE36}">
      <dgm:prSet/>
      <dgm:spPr/>
      <dgm:t>
        <a:bodyPr/>
        <a:lstStyle/>
        <a:p>
          <a:endParaRPr lang="en-US"/>
        </a:p>
      </dgm:t>
    </dgm:pt>
    <dgm:pt modelId="{F17C7201-29B7-448F-9D7D-1969ECA4A037}">
      <dgm:prSet custT="1"/>
      <dgm:spPr/>
      <dgm:t>
        <a:bodyPr/>
        <a:lstStyle/>
        <a:p>
          <a:r>
            <a:rPr lang="el-GR" sz="2400" dirty="0"/>
            <a:t>Ενιαία και συνολική προσέγγιση</a:t>
          </a:r>
          <a:endParaRPr lang="en-US" sz="2400" dirty="0"/>
        </a:p>
      </dgm:t>
    </dgm:pt>
    <dgm:pt modelId="{9940BE4C-611E-42BE-84C1-9486E794D766}" type="parTrans" cxnId="{C53CD99C-DD35-4240-BCA4-7541AFB665E9}">
      <dgm:prSet/>
      <dgm:spPr/>
      <dgm:t>
        <a:bodyPr/>
        <a:lstStyle/>
        <a:p>
          <a:endParaRPr lang="en-US"/>
        </a:p>
      </dgm:t>
    </dgm:pt>
    <dgm:pt modelId="{CD13520E-D4AE-4EB7-9D80-9AA836680C7D}" type="sibTrans" cxnId="{C53CD99C-DD35-4240-BCA4-7541AFB665E9}">
      <dgm:prSet/>
      <dgm:spPr/>
      <dgm:t>
        <a:bodyPr/>
        <a:lstStyle/>
        <a:p>
          <a:endParaRPr lang="en-US"/>
        </a:p>
      </dgm:t>
    </dgm:pt>
    <dgm:pt modelId="{6823C58E-F82F-46A8-AB8B-1856870E7603}">
      <dgm:prSet custT="1"/>
      <dgm:spPr/>
      <dgm:t>
        <a:bodyPr/>
        <a:lstStyle/>
        <a:p>
          <a:r>
            <a:rPr lang="el-GR" sz="2400" dirty="0"/>
            <a:t>Ομαλή μετάβαση/συνέχεια από τη μια βαθμίδα στην άλλη</a:t>
          </a:r>
          <a:endParaRPr lang="en-US" sz="2400" dirty="0"/>
        </a:p>
      </dgm:t>
    </dgm:pt>
    <dgm:pt modelId="{0E8B1B2E-D3D7-47F7-A8EA-237D0CC48C16}" type="parTrans" cxnId="{5E15BB42-DDD8-43DD-97D7-C0FEB3126B62}">
      <dgm:prSet/>
      <dgm:spPr/>
      <dgm:t>
        <a:bodyPr/>
        <a:lstStyle/>
        <a:p>
          <a:endParaRPr lang="en-US"/>
        </a:p>
      </dgm:t>
    </dgm:pt>
    <dgm:pt modelId="{CF4EE0EC-AA00-4E6A-96B0-34145B4C7B0F}" type="sibTrans" cxnId="{5E15BB42-DDD8-43DD-97D7-C0FEB3126B62}">
      <dgm:prSet/>
      <dgm:spPr/>
      <dgm:t>
        <a:bodyPr/>
        <a:lstStyle/>
        <a:p>
          <a:endParaRPr lang="en-US"/>
        </a:p>
      </dgm:t>
    </dgm:pt>
    <dgm:pt modelId="{492FF660-1CB2-4FBB-8FC9-077BBD1E8014}" type="pres">
      <dgm:prSet presAssocID="{7E03EF1D-0849-4BF6-B6AB-7D0E0D8B9407}" presName="linearFlow" presStyleCnt="0">
        <dgm:presLayoutVars>
          <dgm:dir/>
          <dgm:animLvl val="lvl"/>
          <dgm:resizeHandles val="exact"/>
        </dgm:presLayoutVars>
      </dgm:prSet>
      <dgm:spPr/>
      <dgm:t>
        <a:bodyPr/>
        <a:lstStyle/>
        <a:p>
          <a:endParaRPr lang="en-US"/>
        </a:p>
      </dgm:t>
    </dgm:pt>
    <dgm:pt modelId="{C352FCEF-A896-47FC-839F-C8A721F556BA}" type="pres">
      <dgm:prSet presAssocID="{E34E2866-A5F3-4022-81C9-7B8360C7DF01}" presName="composite" presStyleCnt="0"/>
      <dgm:spPr/>
    </dgm:pt>
    <dgm:pt modelId="{2FDE5964-A34E-4622-9BE7-B1C5AF215B17}" type="pres">
      <dgm:prSet presAssocID="{E34E2866-A5F3-4022-81C9-7B8360C7DF01}" presName="parentText" presStyleLbl="alignNode1" presStyleIdx="0" presStyleCnt="6">
        <dgm:presLayoutVars>
          <dgm:chMax val="1"/>
          <dgm:bulletEnabled val="1"/>
        </dgm:presLayoutVars>
      </dgm:prSet>
      <dgm:spPr/>
      <dgm:t>
        <a:bodyPr/>
        <a:lstStyle/>
        <a:p>
          <a:endParaRPr lang="en-US"/>
        </a:p>
      </dgm:t>
    </dgm:pt>
    <dgm:pt modelId="{A1C739C8-E09A-4DED-B8EB-DB5F772EC776}" type="pres">
      <dgm:prSet presAssocID="{E34E2866-A5F3-4022-81C9-7B8360C7DF01}" presName="descendantText" presStyleLbl="alignAcc1" presStyleIdx="0" presStyleCnt="6">
        <dgm:presLayoutVars>
          <dgm:bulletEnabled val="1"/>
        </dgm:presLayoutVars>
      </dgm:prSet>
      <dgm:spPr/>
      <dgm:t>
        <a:bodyPr/>
        <a:lstStyle/>
        <a:p>
          <a:endParaRPr lang="en-US"/>
        </a:p>
      </dgm:t>
    </dgm:pt>
    <dgm:pt modelId="{648AA9CE-8E0F-4594-B8AC-D9015CEACCE0}" type="pres">
      <dgm:prSet presAssocID="{04568D72-F939-4073-8796-9037EEECA71D}" presName="sp" presStyleCnt="0"/>
      <dgm:spPr/>
    </dgm:pt>
    <dgm:pt modelId="{45255879-1BE5-4603-B5E1-F915E46FA6EE}" type="pres">
      <dgm:prSet presAssocID="{966AB479-29C2-4394-839A-AA6300549AFC}" presName="composite" presStyleCnt="0"/>
      <dgm:spPr/>
    </dgm:pt>
    <dgm:pt modelId="{B8841D56-1339-41BB-8456-261FC4FB20D1}" type="pres">
      <dgm:prSet presAssocID="{966AB479-29C2-4394-839A-AA6300549AFC}" presName="parentText" presStyleLbl="alignNode1" presStyleIdx="1" presStyleCnt="6">
        <dgm:presLayoutVars>
          <dgm:chMax val="1"/>
          <dgm:bulletEnabled val="1"/>
        </dgm:presLayoutVars>
      </dgm:prSet>
      <dgm:spPr/>
      <dgm:t>
        <a:bodyPr/>
        <a:lstStyle/>
        <a:p>
          <a:endParaRPr lang="en-US"/>
        </a:p>
      </dgm:t>
    </dgm:pt>
    <dgm:pt modelId="{A8D99F5F-8F05-4E4D-9D9F-221EF5042B42}" type="pres">
      <dgm:prSet presAssocID="{966AB479-29C2-4394-839A-AA6300549AFC}" presName="descendantText" presStyleLbl="alignAcc1" presStyleIdx="1" presStyleCnt="6">
        <dgm:presLayoutVars>
          <dgm:bulletEnabled val="1"/>
        </dgm:presLayoutVars>
      </dgm:prSet>
      <dgm:spPr/>
      <dgm:t>
        <a:bodyPr/>
        <a:lstStyle/>
        <a:p>
          <a:endParaRPr lang="en-US"/>
        </a:p>
      </dgm:t>
    </dgm:pt>
    <dgm:pt modelId="{89887CAA-00D8-4AF2-93CD-224401DCF1D3}" type="pres">
      <dgm:prSet presAssocID="{E6337E6D-F648-4EBE-A2AB-D047DEE3FE2D}" presName="sp" presStyleCnt="0"/>
      <dgm:spPr/>
    </dgm:pt>
    <dgm:pt modelId="{94231F3E-AD7E-4039-B4A2-8C76A063ACFD}" type="pres">
      <dgm:prSet presAssocID="{763232E2-B157-40FC-9F02-BD72AD2283FA}" presName="composite" presStyleCnt="0"/>
      <dgm:spPr/>
    </dgm:pt>
    <dgm:pt modelId="{47F48D60-E33D-490B-A4B6-9171D185BB9A}" type="pres">
      <dgm:prSet presAssocID="{763232E2-B157-40FC-9F02-BD72AD2283FA}" presName="parentText" presStyleLbl="alignNode1" presStyleIdx="2" presStyleCnt="6">
        <dgm:presLayoutVars>
          <dgm:chMax val="1"/>
          <dgm:bulletEnabled val="1"/>
        </dgm:presLayoutVars>
      </dgm:prSet>
      <dgm:spPr/>
      <dgm:t>
        <a:bodyPr/>
        <a:lstStyle/>
        <a:p>
          <a:endParaRPr lang="en-US"/>
        </a:p>
      </dgm:t>
    </dgm:pt>
    <dgm:pt modelId="{659CDA8E-B0BC-4FD7-88BB-8381FD75720D}" type="pres">
      <dgm:prSet presAssocID="{763232E2-B157-40FC-9F02-BD72AD2283FA}" presName="descendantText" presStyleLbl="alignAcc1" presStyleIdx="2" presStyleCnt="6" custLinFactNeighborX="897" custLinFactNeighborY="-3228">
        <dgm:presLayoutVars>
          <dgm:bulletEnabled val="1"/>
        </dgm:presLayoutVars>
      </dgm:prSet>
      <dgm:spPr/>
      <dgm:t>
        <a:bodyPr/>
        <a:lstStyle/>
        <a:p>
          <a:endParaRPr lang="en-US"/>
        </a:p>
      </dgm:t>
    </dgm:pt>
    <dgm:pt modelId="{0C024DE9-5AD9-4FFE-819D-378D3A53EC58}" type="pres">
      <dgm:prSet presAssocID="{AB5EFAA3-65A0-4CDE-9A2F-17426E7A0F87}" presName="sp" presStyleCnt="0"/>
      <dgm:spPr/>
    </dgm:pt>
    <dgm:pt modelId="{7281BDDC-EB78-4ABC-ACC5-EA34AFCE8555}" type="pres">
      <dgm:prSet presAssocID="{F5C2294B-CDFD-42CF-809A-AB601AF61950}" presName="composite" presStyleCnt="0"/>
      <dgm:spPr/>
    </dgm:pt>
    <dgm:pt modelId="{6693EE52-0381-4756-A88D-F3C0229342FC}" type="pres">
      <dgm:prSet presAssocID="{F5C2294B-CDFD-42CF-809A-AB601AF61950}" presName="parentText" presStyleLbl="alignNode1" presStyleIdx="3" presStyleCnt="6">
        <dgm:presLayoutVars>
          <dgm:chMax val="1"/>
          <dgm:bulletEnabled val="1"/>
        </dgm:presLayoutVars>
      </dgm:prSet>
      <dgm:spPr/>
      <dgm:t>
        <a:bodyPr/>
        <a:lstStyle/>
        <a:p>
          <a:endParaRPr lang="en-US"/>
        </a:p>
      </dgm:t>
    </dgm:pt>
    <dgm:pt modelId="{A2104003-B7B5-4D6E-93BD-5BC4CA1DAA35}" type="pres">
      <dgm:prSet presAssocID="{F5C2294B-CDFD-42CF-809A-AB601AF61950}" presName="descendantText" presStyleLbl="alignAcc1" presStyleIdx="3" presStyleCnt="6">
        <dgm:presLayoutVars>
          <dgm:bulletEnabled val="1"/>
        </dgm:presLayoutVars>
      </dgm:prSet>
      <dgm:spPr/>
      <dgm:t>
        <a:bodyPr/>
        <a:lstStyle/>
        <a:p>
          <a:endParaRPr lang="en-US"/>
        </a:p>
      </dgm:t>
    </dgm:pt>
    <dgm:pt modelId="{21CD600F-9DC5-489A-B261-EB99DBE6A8FC}" type="pres">
      <dgm:prSet presAssocID="{706F2BDB-3EE3-4803-A76A-8A5AC80D99F5}" presName="sp" presStyleCnt="0"/>
      <dgm:spPr/>
    </dgm:pt>
    <dgm:pt modelId="{4A2D93DB-8679-4A12-B1DB-876F5121FEB1}" type="pres">
      <dgm:prSet presAssocID="{F5B09923-B643-4943-8A7D-9759CC8E9931}" presName="composite" presStyleCnt="0"/>
      <dgm:spPr/>
    </dgm:pt>
    <dgm:pt modelId="{50B37F21-ADCF-4382-8342-CB9772D1EC08}" type="pres">
      <dgm:prSet presAssocID="{F5B09923-B643-4943-8A7D-9759CC8E9931}" presName="parentText" presStyleLbl="alignNode1" presStyleIdx="4" presStyleCnt="6">
        <dgm:presLayoutVars>
          <dgm:chMax val="1"/>
          <dgm:bulletEnabled val="1"/>
        </dgm:presLayoutVars>
      </dgm:prSet>
      <dgm:spPr/>
      <dgm:t>
        <a:bodyPr/>
        <a:lstStyle/>
        <a:p>
          <a:endParaRPr lang="en-US"/>
        </a:p>
      </dgm:t>
    </dgm:pt>
    <dgm:pt modelId="{3E35333F-0205-4EA4-9B1A-75910B7D7B43}" type="pres">
      <dgm:prSet presAssocID="{F5B09923-B643-4943-8A7D-9759CC8E9931}" presName="descendantText" presStyleLbl="alignAcc1" presStyleIdx="4" presStyleCnt="6">
        <dgm:presLayoutVars>
          <dgm:bulletEnabled val="1"/>
        </dgm:presLayoutVars>
      </dgm:prSet>
      <dgm:spPr/>
      <dgm:t>
        <a:bodyPr/>
        <a:lstStyle/>
        <a:p>
          <a:endParaRPr lang="en-US"/>
        </a:p>
      </dgm:t>
    </dgm:pt>
    <dgm:pt modelId="{D50F4A8A-7AEA-44E4-8DF1-7AA943B7706B}" type="pres">
      <dgm:prSet presAssocID="{883B3916-0EDE-408E-9815-0FD5A6C00918}" presName="sp" presStyleCnt="0"/>
      <dgm:spPr/>
    </dgm:pt>
    <dgm:pt modelId="{642CA714-261E-4D02-89D9-978ACBDD89B7}" type="pres">
      <dgm:prSet presAssocID="{99AA2A4E-1BEE-4B94-896B-053B6EB39BE6}" presName="composite" presStyleCnt="0"/>
      <dgm:spPr/>
    </dgm:pt>
    <dgm:pt modelId="{D702A08D-D39D-405F-B395-EC5AD741FEE8}" type="pres">
      <dgm:prSet presAssocID="{99AA2A4E-1BEE-4B94-896B-053B6EB39BE6}" presName="parentText" presStyleLbl="alignNode1" presStyleIdx="5" presStyleCnt="6">
        <dgm:presLayoutVars>
          <dgm:chMax val="1"/>
          <dgm:bulletEnabled val="1"/>
        </dgm:presLayoutVars>
      </dgm:prSet>
      <dgm:spPr/>
      <dgm:t>
        <a:bodyPr/>
        <a:lstStyle/>
        <a:p>
          <a:endParaRPr lang="en-US"/>
        </a:p>
      </dgm:t>
    </dgm:pt>
    <dgm:pt modelId="{E71D05EC-A2AC-450D-B197-30EDB1DD1DF2}" type="pres">
      <dgm:prSet presAssocID="{99AA2A4E-1BEE-4B94-896B-053B6EB39BE6}" presName="descendantText" presStyleLbl="alignAcc1" presStyleIdx="5" presStyleCnt="6">
        <dgm:presLayoutVars>
          <dgm:bulletEnabled val="1"/>
        </dgm:presLayoutVars>
      </dgm:prSet>
      <dgm:spPr/>
      <dgm:t>
        <a:bodyPr/>
        <a:lstStyle/>
        <a:p>
          <a:endParaRPr lang="en-US"/>
        </a:p>
      </dgm:t>
    </dgm:pt>
  </dgm:ptLst>
  <dgm:cxnLst>
    <dgm:cxn modelId="{6AAAB5F3-3D14-43BB-8F03-3633710244D6}" type="presOf" srcId="{CA03CA97-52E7-45FB-8C0B-7AF4A32D631D}" destId="{E71D05EC-A2AC-450D-B197-30EDB1DD1DF2}" srcOrd="0" destOrd="0" presId="urn:microsoft.com/office/officeart/2005/8/layout/chevron2"/>
    <dgm:cxn modelId="{E3CFEBD9-735D-40C5-A63B-E6294F9AE5A3}" srcId="{7E03EF1D-0849-4BF6-B6AB-7D0E0D8B9407}" destId="{F5C2294B-CDFD-42CF-809A-AB601AF61950}" srcOrd="3" destOrd="0" parTransId="{C0800F98-A1B3-4AF6-A1A2-5E0B712F3545}" sibTransId="{706F2BDB-3EE3-4803-A76A-8A5AC80D99F5}"/>
    <dgm:cxn modelId="{5F5DA3B6-8A18-4774-833D-C4047C481F42}" srcId="{7E03EF1D-0849-4BF6-B6AB-7D0E0D8B9407}" destId="{99AA2A4E-1BEE-4B94-896B-053B6EB39BE6}" srcOrd="5" destOrd="0" parTransId="{09C517C0-2089-4C05-978E-F13404E9C321}" sibTransId="{6D6F06DA-077B-44F5-88ED-E572B9A990AA}"/>
    <dgm:cxn modelId="{5E15BB42-DDD8-43DD-97D7-C0FEB3126B62}" srcId="{966AB479-29C2-4394-839A-AA6300549AFC}" destId="{6823C58E-F82F-46A8-AB8B-1856870E7603}" srcOrd="0" destOrd="0" parTransId="{0E8B1B2E-D3D7-47F7-A8EA-237D0CC48C16}" sibTransId="{CF4EE0EC-AA00-4E6A-96B0-34145B4C7B0F}"/>
    <dgm:cxn modelId="{177FE116-072F-452C-A79C-2DFC08E5A937}" type="presOf" srcId="{124529E5-60FE-44E4-AE80-DD9D88D752BC}" destId="{A2104003-B7B5-4D6E-93BD-5BC4CA1DAA35}" srcOrd="0" destOrd="0" presId="urn:microsoft.com/office/officeart/2005/8/layout/chevron2"/>
    <dgm:cxn modelId="{462FD4BA-BC27-4103-9EDC-0EA9A1BB7FA6}" type="presOf" srcId="{99AA2A4E-1BEE-4B94-896B-053B6EB39BE6}" destId="{D702A08D-D39D-405F-B395-EC5AD741FEE8}" srcOrd="0" destOrd="0" presId="urn:microsoft.com/office/officeart/2005/8/layout/chevron2"/>
    <dgm:cxn modelId="{D380F8FE-CEF0-4EFE-985E-239499A91B08}" srcId="{7E03EF1D-0849-4BF6-B6AB-7D0E0D8B9407}" destId="{F5B09923-B643-4943-8A7D-9759CC8E9931}" srcOrd="4" destOrd="0" parTransId="{70691398-8DD3-404E-AF90-4723C7D5256A}" sibTransId="{883B3916-0EDE-408E-9815-0FD5A6C00918}"/>
    <dgm:cxn modelId="{370B5345-C988-44B2-B36C-30476E79B065}" srcId="{7E03EF1D-0849-4BF6-B6AB-7D0E0D8B9407}" destId="{763232E2-B157-40FC-9F02-BD72AD2283FA}" srcOrd="2" destOrd="0" parTransId="{9D7C5B7B-1284-43FE-96FE-01EF3949BA7D}" sibTransId="{AB5EFAA3-65A0-4CDE-9A2F-17426E7A0F87}"/>
    <dgm:cxn modelId="{826C8BAC-7B6E-4146-8E9A-99761D5B1650}" type="presOf" srcId="{F17C7201-29B7-448F-9D7D-1969ECA4A037}" destId="{A1C739C8-E09A-4DED-B8EB-DB5F772EC776}" srcOrd="0" destOrd="0" presId="urn:microsoft.com/office/officeart/2005/8/layout/chevron2"/>
    <dgm:cxn modelId="{A7BD1AC5-5233-465E-BF6D-5CB80520227B}" type="presOf" srcId="{763232E2-B157-40FC-9F02-BD72AD2283FA}" destId="{47F48D60-E33D-490B-A4B6-9171D185BB9A}" srcOrd="0" destOrd="0" presId="urn:microsoft.com/office/officeart/2005/8/layout/chevron2"/>
    <dgm:cxn modelId="{2C416CD8-FC6E-4383-A387-8B9C8A40342E}" type="presOf" srcId="{7E03EF1D-0849-4BF6-B6AB-7D0E0D8B9407}" destId="{492FF660-1CB2-4FBB-8FC9-077BBD1E8014}" srcOrd="0" destOrd="0" presId="urn:microsoft.com/office/officeart/2005/8/layout/chevron2"/>
    <dgm:cxn modelId="{650FB813-52AA-4BAB-8318-498704079E3E}" type="presOf" srcId="{6823C58E-F82F-46A8-AB8B-1856870E7603}" destId="{A8D99F5F-8F05-4E4D-9D9F-221EF5042B42}" srcOrd="0" destOrd="0" presId="urn:microsoft.com/office/officeart/2005/8/layout/chevron2"/>
    <dgm:cxn modelId="{04128163-DDBB-45D1-888E-F2C5ADFF0E19}" srcId="{763232E2-B157-40FC-9F02-BD72AD2283FA}" destId="{5812CB79-6FC1-4BC9-8097-8904C652D037}" srcOrd="0" destOrd="0" parTransId="{2D139AA3-9FDC-4E64-802B-38C0F701D1A4}" sibTransId="{A18F933A-4F6B-4A99-B83D-66B765DA2A7C}"/>
    <dgm:cxn modelId="{0C359792-896C-4E0B-9192-BD997BCD3EEB}" srcId="{99AA2A4E-1BEE-4B94-896B-053B6EB39BE6}" destId="{CA03CA97-52E7-45FB-8C0B-7AF4A32D631D}" srcOrd="0" destOrd="0" parTransId="{90B9F47D-B478-4AC8-B637-EE98E71C2375}" sibTransId="{907E34EE-1FCD-4F00-8004-DE138869E34F}"/>
    <dgm:cxn modelId="{617C427A-DCE6-42E4-A53C-6FB392597094}" type="presOf" srcId="{F5C2294B-CDFD-42CF-809A-AB601AF61950}" destId="{6693EE52-0381-4756-A88D-F3C0229342FC}" srcOrd="0" destOrd="0" presId="urn:microsoft.com/office/officeart/2005/8/layout/chevron2"/>
    <dgm:cxn modelId="{8E21694D-CED4-4468-896D-407489BF3C3C}" type="presOf" srcId="{966AB479-29C2-4394-839A-AA6300549AFC}" destId="{B8841D56-1339-41BB-8456-261FC4FB20D1}" srcOrd="0" destOrd="0" presId="urn:microsoft.com/office/officeart/2005/8/layout/chevron2"/>
    <dgm:cxn modelId="{D1924DCC-59A2-4325-9F33-D8726EDDC74B}" srcId="{7E03EF1D-0849-4BF6-B6AB-7D0E0D8B9407}" destId="{E34E2866-A5F3-4022-81C9-7B8360C7DF01}" srcOrd="0" destOrd="0" parTransId="{B7F4CD4D-35D1-4E6F-B022-0D745FF879E0}" sibTransId="{04568D72-F939-4073-8796-9037EEECA71D}"/>
    <dgm:cxn modelId="{B9BBB1CC-B4A7-493D-AF56-624CBFA4BA7E}" srcId="{F5B09923-B643-4943-8A7D-9759CC8E9931}" destId="{821EA9B6-484F-4873-AC41-D5BDF8788F9A}" srcOrd="0" destOrd="0" parTransId="{C9357673-4090-47F2-9E5B-39025FAD86E7}" sibTransId="{56BD9C93-6A7B-457B-9131-68159913974F}"/>
    <dgm:cxn modelId="{5D02B185-5066-4B5C-A5A2-2CCA9D1B719B}" srcId="{F5C2294B-CDFD-42CF-809A-AB601AF61950}" destId="{124529E5-60FE-44E4-AE80-DD9D88D752BC}" srcOrd="0" destOrd="0" parTransId="{B9EAE2F5-319F-49E2-A84C-05C7CEBFAC25}" sibTransId="{B87068A2-089C-4769-949F-13A068DAF127}"/>
    <dgm:cxn modelId="{AF6185B0-61D5-46C8-9314-66F4E522981C}" type="presOf" srcId="{F5B09923-B643-4943-8A7D-9759CC8E9931}" destId="{50B37F21-ADCF-4382-8342-CB9772D1EC08}" srcOrd="0" destOrd="0" presId="urn:microsoft.com/office/officeart/2005/8/layout/chevron2"/>
    <dgm:cxn modelId="{5ACCEECA-E67A-4710-B66D-75FA1F81FE36}" srcId="{7E03EF1D-0849-4BF6-B6AB-7D0E0D8B9407}" destId="{966AB479-29C2-4394-839A-AA6300549AFC}" srcOrd="1" destOrd="0" parTransId="{9FA0074F-72D5-4FE2-805E-9596BFD55DCC}" sibTransId="{E6337E6D-F648-4EBE-A2AB-D047DEE3FE2D}"/>
    <dgm:cxn modelId="{C3483796-D136-4F22-842F-EA62436705DC}" type="presOf" srcId="{821EA9B6-484F-4873-AC41-D5BDF8788F9A}" destId="{3E35333F-0205-4EA4-9B1A-75910B7D7B43}" srcOrd="0" destOrd="0" presId="urn:microsoft.com/office/officeart/2005/8/layout/chevron2"/>
    <dgm:cxn modelId="{EF54D3AD-A995-4D42-BCA9-BC80F7BE7F4A}" type="presOf" srcId="{E34E2866-A5F3-4022-81C9-7B8360C7DF01}" destId="{2FDE5964-A34E-4622-9BE7-B1C5AF215B17}" srcOrd="0" destOrd="0" presId="urn:microsoft.com/office/officeart/2005/8/layout/chevron2"/>
    <dgm:cxn modelId="{795F1804-C1B8-497C-B627-8255287108A0}" type="presOf" srcId="{5812CB79-6FC1-4BC9-8097-8904C652D037}" destId="{659CDA8E-B0BC-4FD7-88BB-8381FD75720D}" srcOrd="0" destOrd="0" presId="urn:microsoft.com/office/officeart/2005/8/layout/chevron2"/>
    <dgm:cxn modelId="{C53CD99C-DD35-4240-BCA4-7541AFB665E9}" srcId="{E34E2866-A5F3-4022-81C9-7B8360C7DF01}" destId="{F17C7201-29B7-448F-9D7D-1969ECA4A037}" srcOrd="0" destOrd="0" parTransId="{9940BE4C-611E-42BE-84C1-9486E794D766}" sibTransId="{CD13520E-D4AE-4EB7-9D80-9AA836680C7D}"/>
    <dgm:cxn modelId="{57095B16-7E65-4E50-B293-3ABF86ACB44B}" type="presParOf" srcId="{492FF660-1CB2-4FBB-8FC9-077BBD1E8014}" destId="{C352FCEF-A896-47FC-839F-C8A721F556BA}" srcOrd="0" destOrd="0" presId="urn:microsoft.com/office/officeart/2005/8/layout/chevron2"/>
    <dgm:cxn modelId="{EB32E6A2-C62D-4CD7-8C89-09E2B9D24E4A}" type="presParOf" srcId="{C352FCEF-A896-47FC-839F-C8A721F556BA}" destId="{2FDE5964-A34E-4622-9BE7-B1C5AF215B17}" srcOrd="0" destOrd="0" presId="urn:microsoft.com/office/officeart/2005/8/layout/chevron2"/>
    <dgm:cxn modelId="{C8169508-B46E-4EDF-9628-FE27D40F8B96}" type="presParOf" srcId="{C352FCEF-A896-47FC-839F-C8A721F556BA}" destId="{A1C739C8-E09A-4DED-B8EB-DB5F772EC776}" srcOrd="1" destOrd="0" presId="urn:microsoft.com/office/officeart/2005/8/layout/chevron2"/>
    <dgm:cxn modelId="{C545B77F-0F70-409A-AE3C-AC535D56748C}" type="presParOf" srcId="{492FF660-1CB2-4FBB-8FC9-077BBD1E8014}" destId="{648AA9CE-8E0F-4594-B8AC-D9015CEACCE0}" srcOrd="1" destOrd="0" presId="urn:microsoft.com/office/officeart/2005/8/layout/chevron2"/>
    <dgm:cxn modelId="{1B2DC11F-02DE-4B49-B5DC-1C30782E98F8}" type="presParOf" srcId="{492FF660-1CB2-4FBB-8FC9-077BBD1E8014}" destId="{45255879-1BE5-4603-B5E1-F915E46FA6EE}" srcOrd="2" destOrd="0" presId="urn:microsoft.com/office/officeart/2005/8/layout/chevron2"/>
    <dgm:cxn modelId="{F2B6E082-EEF6-4FC8-9EFE-358EA955C9F3}" type="presParOf" srcId="{45255879-1BE5-4603-B5E1-F915E46FA6EE}" destId="{B8841D56-1339-41BB-8456-261FC4FB20D1}" srcOrd="0" destOrd="0" presId="urn:microsoft.com/office/officeart/2005/8/layout/chevron2"/>
    <dgm:cxn modelId="{A97F5D38-59E2-4617-B75F-C5176294D092}" type="presParOf" srcId="{45255879-1BE5-4603-B5E1-F915E46FA6EE}" destId="{A8D99F5F-8F05-4E4D-9D9F-221EF5042B42}" srcOrd="1" destOrd="0" presId="urn:microsoft.com/office/officeart/2005/8/layout/chevron2"/>
    <dgm:cxn modelId="{FDD7D6B8-0E5F-4F16-9315-25858D774629}" type="presParOf" srcId="{492FF660-1CB2-4FBB-8FC9-077BBD1E8014}" destId="{89887CAA-00D8-4AF2-93CD-224401DCF1D3}" srcOrd="3" destOrd="0" presId="urn:microsoft.com/office/officeart/2005/8/layout/chevron2"/>
    <dgm:cxn modelId="{9EC3DB9C-1350-448C-8407-C51DBDC5AB75}" type="presParOf" srcId="{492FF660-1CB2-4FBB-8FC9-077BBD1E8014}" destId="{94231F3E-AD7E-4039-B4A2-8C76A063ACFD}" srcOrd="4" destOrd="0" presId="urn:microsoft.com/office/officeart/2005/8/layout/chevron2"/>
    <dgm:cxn modelId="{0BF7FA9D-3109-44A5-B365-DB177BC0C536}" type="presParOf" srcId="{94231F3E-AD7E-4039-B4A2-8C76A063ACFD}" destId="{47F48D60-E33D-490B-A4B6-9171D185BB9A}" srcOrd="0" destOrd="0" presId="urn:microsoft.com/office/officeart/2005/8/layout/chevron2"/>
    <dgm:cxn modelId="{8C4F06BE-1C93-480E-84AD-3A65196CEBA0}" type="presParOf" srcId="{94231F3E-AD7E-4039-B4A2-8C76A063ACFD}" destId="{659CDA8E-B0BC-4FD7-88BB-8381FD75720D}" srcOrd="1" destOrd="0" presId="urn:microsoft.com/office/officeart/2005/8/layout/chevron2"/>
    <dgm:cxn modelId="{0FC8C83A-D1F8-4AE1-A693-FA30A251E372}" type="presParOf" srcId="{492FF660-1CB2-4FBB-8FC9-077BBD1E8014}" destId="{0C024DE9-5AD9-4FFE-819D-378D3A53EC58}" srcOrd="5" destOrd="0" presId="urn:microsoft.com/office/officeart/2005/8/layout/chevron2"/>
    <dgm:cxn modelId="{E1DA4781-ACAB-4007-8F52-F9A2E3BFF67D}" type="presParOf" srcId="{492FF660-1CB2-4FBB-8FC9-077BBD1E8014}" destId="{7281BDDC-EB78-4ABC-ACC5-EA34AFCE8555}" srcOrd="6" destOrd="0" presId="urn:microsoft.com/office/officeart/2005/8/layout/chevron2"/>
    <dgm:cxn modelId="{73D6B793-93C7-498A-9C7E-AEA012FA5DE3}" type="presParOf" srcId="{7281BDDC-EB78-4ABC-ACC5-EA34AFCE8555}" destId="{6693EE52-0381-4756-A88D-F3C0229342FC}" srcOrd="0" destOrd="0" presId="urn:microsoft.com/office/officeart/2005/8/layout/chevron2"/>
    <dgm:cxn modelId="{F8D7DBFF-9B0A-454E-98EB-D625D418BB6F}" type="presParOf" srcId="{7281BDDC-EB78-4ABC-ACC5-EA34AFCE8555}" destId="{A2104003-B7B5-4D6E-93BD-5BC4CA1DAA35}" srcOrd="1" destOrd="0" presId="urn:microsoft.com/office/officeart/2005/8/layout/chevron2"/>
    <dgm:cxn modelId="{B533F49D-22E1-481D-868D-BA5E0CA2BED5}" type="presParOf" srcId="{492FF660-1CB2-4FBB-8FC9-077BBD1E8014}" destId="{21CD600F-9DC5-489A-B261-EB99DBE6A8FC}" srcOrd="7" destOrd="0" presId="urn:microsoft.com/office/officeart/2005/8/layout/chevron2"/>
    <dgm:cxn modelId="{48547E36-16D1-4AF2-8D15-E6A631F14849}" type="presParOf" srcId="{492FF660-1CB2-4FBB-8FC9-077BBD1E8014}" destId="{4A2D93DB-8679-4A12-B1DB-876F5121FEB1}" srcOrd="8" destOrd="0" presId="urn:microsoft.com/office/officeart/2005/8/layout/chevron2"/>
    <dgm:cxn modelId="{EDF27B86-5661-49CE-BA3F-BC5D28DB021B}" type="presParOf" srcId="{4A2D93DB-8679-4A12-B1DB-876F5121FEB1}" destId="{50B37F21-ADCF-4382-8342-CB9772D1EC08}" srcOrd="0" destOrd="0" presId="urn:microsoft.com/office/officeart/2005/8/layout/chevron2"/>
    <dgm:cxn modelId="{F2C8AE4C-FB9A-45CE-B45B-351C42FD445D}" type="presParOf" srcId="{4A2D93DB-8679-4A12-B1DB-876F5121FEB1}" destId="{3E35333F-0205-4EA4-9B1A-75910B7D7B43}" srcOrd="1" destOrd="0" presId="urn:microsoft.com/office/officeart/2005/8/layout/chevron2"/>
    <dgm:cxn modelId="{2B6FFE72-1E18-45ED-BE82-95F1DCFB2C08}" type="presParOf" srcId="{492FF660-1CB2-4FBB-8FC9-077BBD1E8014}" destId="{D50F4A8A-7AEA-44E4-8DF1-7AA943B7706B}" srcOrd="9" destOrd="0" presId="urn:microsoft.com/office/officeart/2005/8/layout/chevron2"/>
    <dgm:cxn modelId="{CFF1617E-23B1-4178-BF40-3AB36728F954}" type="presParOf" srcId="{492FF660-1CB2-4FBB-8FC9-077BBD1E8014}" destId="{642CA714-261E-4D02-89D9-978ACBDD89B7}" srcOrd="10" destOrd="0" presId="urn:microsoft.com/office/officeart/2005/8/layout/chevron2"/>
    <dgm:cxn modelId="{49F7FC2F-5296-4885-BD2F-471360C170D7}" type="presParOf" srcId="{642CA714-261E-4D02-89D9-978ACBDD89B7}" destId="{D702A08D-D39D-405F-B395-EC5AD741FEE8}" srcOrd="0" destOrd="0" presId="urn:microsoft.com/office/officeart/2005/8/layout/chevron2"/>
    <dgm:cxn modelId="{D4F7042B-C0F8-4747-BA65-B8489842F1B0}" type="presParOf" srcId="{642CA714-261E-4D02-89D9-978ACBDD89B7}" destId="{E71D05EC-A2AC-450D-B197-30EDB1DD1DF2}" srcOrd="1" destOrd="0" presId="urn:microsoft.com/office/officeart/2005/8/layout/chevron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16F83D1-183D-4051-960F-47F6AD39BCFB}"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en-US"/>
        </a:p>
      </dgm:t>
    </dgm:pt>
    <dgm:pt modelId="{F978FE6C-F1B6-489C-B37F-7A9CE096A253}">
      <dgm:prSet phldrT="[Text]"/>
      <dgm:spPr/>
      <dgm:t>
        <a:bodyPr/>
        <a:lstStyle/>
        <a:p>
          <a:r>
            <a:rPr lang="el-GR" b="1" dirty="0"/>
            <a:t>ΤΙ ΕΙΝΑΙ;</a:t>
          </a:r>
          <a:endParaRPr lang="en-US" b="1" dirty="0"/>
        </a:p>
      </dgm:t>
    </dgm:pt>
    <dgm:pt modelId="{664EFC00-85FB-4AB5-B33E-F80B31FDC86A}" type="parTrans" cxnId="{FF0F66F3-97A1-4C0A-81E6-68C5D324A6CA}">
      <dgm:prSet/>
      <dgm:spPr/>
      <dgm:t>
        <a:bodyPr/>
        <a:lstStyle/>
        <a:p>
          <a:endParaRPr lang="en-US"/>
        </a:p>
      </dgm:t>
    </dgm:pt>
    <dgm:pt modelId="{9FE876CF-27E9-400A-A354-82A37176DAA8}" type="sibTrans" cxnId="{FF0F66F3-97A1-4C0A-81E6-68C5D324A6CA}">
      <dgm:prSet/>
      <dgm:spPr/>
      <dgm:t>
        <a:bodyPr/>
        <a:lstStyle/>
        <a:p>
          <a:endParaRPr lang="en-US"/>
        </a:p>
      </dgm:t>
    </dgm:pt>
    <dgm:pt modelId="{9BB224CA-7DF5-4EF3-B27F-AACEB40D483A}">
      <dgm:prSet phldrT="[Text]"/>
      <dgm:spPr/>
      <dgm:t>
        <a:bodyPr/>
        <a:lstStyle/>
        <a:p>
          <a:r>
            <a:rPr lang="el-GR" dirty="0"/>
            <a:t>Μια συστηματική διαδικασία συλλογής δεδομένων (για τις δεξιότητες-γνώσεις-ικανότητες του μαθητή), στην οποία στηρίζονται οι κρίσεις και οι αποφάσεις για τη συνεχή βελτίωση της μάθησης του μαθητή.</a:t>
          </a:r>
          <a:endParaRPr lang="en-US" dirty="0"/>
        </a:p>
      </dgm:t>
    </dgm:pt>
    <dgm:pt modelId="{49301CCF-9D33-4837-A35B-DE88FB1762C3}" type="parTrans" cxnId="{5B179856-2480-4B0A-B016-36283BC07483}">
      <dgm:prSet/>
      <dgm:spPr/>
      <dgm:t>
        <a:bodyPr/>
        <a:lstStyle/>
        <a:p>
          <a:endParaRPr lang="en-US"/>
        </a:p>
      </dgm:t>
    </dgm:pt>
    <dgm:pt modelId="{9FA98C9B-8A00-4480-B85F-DC2F90F767F2}" type="sibTrans" cxnId="{5B179856-2480-4B0A-B016-36283BC07483}">
      <dgm:prSet/>
      <dgm:spPr/>
      <dgm:t>
        <a:bodyPr/>
        <a:lstStyle/>
        <a:p>
          <a:endParaRPr lang="en-US"/>
        </a:p>
      </dgm:t>
    </dgm:pt>
    <dgm:pt modelId="{0A49D488-4817-47CF-B842-002E08D14734}">
      <dgm:prSet phldrT="[Text]"/>
      <dgm:spPr/>
      <dgm:t>
        <a:bodyPr/>
        <a:lstStyle/>
        <a:p>
          <a:r>
            <a:rPr lang="el-GR" b="1" dirty="0"/>
            <a:t>ΠΟΙΟΣ Ο ΡΟΛΟΣ ΤΗΣ;</a:t>
          </a:r>
          <a:endParaRPr lang="en-US" b="1" dirty="0"/>
        </a:p>
      </dgm:t>
    </dgm:pt>
    <dgm:pt modelId="{66677222-25A6-4FAC-A611-8AC966EF63E6}" type="parTrans" cxnId="{6375B9DC-EC45-4A27-88A2-5B3A7E3DE1DA}">
      <dgm:prSet/>
      <dgm:spPr/>
      <dgm:t>
        <a:bodyPr/>
        <a:lstStyle/>
        <a:p>
          <a:endParaRPr lang="en-US"/>
        </a:p>
      </dgm:t>
    </dgm:pt>
    <dgm:pt modelId="{FBB7E134-ADBD-4A99-B101-820F5B32338B}" type="sibTrans" cxnId="{6375B9DC-EC45-4A27-88A2-5B3A7E3DE1DA}">
      <dgm:prSet/>
      <dgm:spPr/>
      <dgm:t>
        <a:bodyPr/>
        <a:lstStyle/>
        <a:p>
          <a:endParaRPr lang="en-US"/>
        </a:p>
      </dgm:t>
    </dgm:pt>
    <dgm:pt modelId="{F3E14AB9-E727-4CAE-96D9-37ECAA0DB72C}">
      <dgm:prSet phldrT="[Text]"/>
      <dgm:spPr/>
      <dgm:t>
        <a:bodyPr/>
        <a:lstStyle/>
        <a:p>
          <a:r>
            <a:rPr lang="el-GR" altLang="en-US" dirty="0"/>
            <a:t>Να στηρίζει, εμπλουτίζει και ενισχύει τη μάθηση και να κάνει ξεκάθαρα τα μαθησιακά αποτελέσματα.</a:t>
          </a:r>
          <a:endParaRPr lang="en-US" dirty="0"/>
        </a:p>
      </dgm:t>
    </dgm:pt>
    <dgm:pt modelId="{4A716FB3-5B35-4C77-A816-DFCE494BD011}" type="parTrans" cxnId="{E147C174-CC2F-4F02-89DC-8F1263FE7EB1}">
      <dgm:prSet/>
      <dgm:spPr/>
      <dgm:t>
        <a:bodyPr/>
        <a:lstStyle/>
        <a:p>
          <a:endParaRPr lang="en-US"/>
        </a:p>
      </dgm:t>
    </dgm:pt>
    <dgm:pt modelId="{D3CFDBD0-723A-4CCE-9704-D155FA3E773E}" type="sibTrans" cxnId="{E147C174-CC2F-4F02-89DC-8F1263FE7EB1}">
      <dgm:prSet/>
      <dgm:spPr/>
      <dgm:t>
        <a:bodyPr/>
        <a:lstStyle/>
        <a:p>
          <a:endParaRPr lang="en-US"/>
        </a:p>
      </dgm:t>
    </dgm:pt>
    <dgm:pt modelId="{A0E83BD0-C543-4E47-B2D4-020CC78638E6}">
      <dgm:prSet phldrT="[Text]"/>
      <dgm:spPr/>
      <dgm:t>
        <a:bodyPr/>
        <a:lstStyle/>
        <a:p>
          <a:r>
            <a:rPr lang="el-GR" b="1" i="1" dirty="0">
              <a:solidFill>
                <a:srgbClr val="0000FF"/>
              </a:solidFill>
            </a:rPr>
            <a:t>Ως τέτοια αποτελεί ένα συνεχές και αναπόσπαστο μέρος της μαθησιακής διαδικασίας διδασκαλίας-μάθησης και καθοριστικό παράγοντα ποιοτικής και αποτελεσματικής διδασκαλίας.</a:t>
          </a:r>
          <a:endParaRPr lang="en-US" b="1" i="1" dirty="0">
            <a:solidFill>
              <a:srgbClr val="0000FF"/>
            </a:solidFill>
          </a:endParaRPr>
        </a:p>
      </dgm:t>
    </dgm:pt>
    <dgm:pt modelId="{4F99CD23-C654-4227-89C9-9A2F685F6C53}" type="parTrans" cxnId="{9BBBF7AD-FF58-4848-9A36-28EB1B84C851}">
      <dgm:prSet/>
      <dgm:spPr/>
      <dgm:t>
        <a:bodyPr/>
        <a:lstStyle/>
        <a:p>
          <a:endParaRPr lang="en-US"/>
        </a:p>
      </dgm:t>
    </dgm:pt>
    <dgm:pt modelId="{7EB4BC67-F5B3-4AEB-9237-9D14F659D2E6}" type="sibTrans" cxnId="{9BBBF7AD-FF58-4848-9A36-28EB1B84C851}">
      <dgm:prSet/>
      <dgm:spPr/>
      <dgm:t>
        <a:bodyPr/>
        <a:lstStyle/>
        <a:p>
          <a:endParaRPr lang="en-US"/>
        </a:p>
      </dgm:t>
    </dgm:pt>
    <dgm:pt modelId="{28637930-6726-44D6-BF54-8876AFED02C7}">
      <dgm:prSet phldrT="[Text]"/>
      <dgm:spPr/>
      <dgm:t>
        <a:bodyPr/>
        <a:lstStyle/>
        <a:p>
          <a:endParaRPr lang="en-US" dirty="0"/>
        </a:p>
      </dgm:t>
    </dgm:pt>
    <dgm:pt modelId="{E961A4E5-CD7E-443B-9319-5EC7F3B4BE90}" type="parTrans" cxnId="{86916EF0-2915-4ECF-8CFF-BBEF8C2BCCA2}">
      <dgm:prSet/>
      <dgm:spPr/>
      <dgm:t>
        <a:bodyPr/>
        <a:lstStyle/>
        <a:p>
          <a:endParaRPr lang="en-US"/>
        </a:p>
      </dgm:t>
    </dgm:pt>
    <dgm:pt modelId="{9AD126D1-DCC7-4FEB-821E-0342DD2107FC}" type="sibTrans" cxnId="{86916EF0-2915-4ECF-8CFF-BBEF8C2BCCA2}">
      <dgm:prSet/>
      <dgm:spPr/>
      <dgm:t>
        <a:bodyPr/>
        <a:lstStyle/>
        <a:p>
          <a:endParaRPr lang="en-US"/>
        </a:p>
      </dgm:t>
    </dgm:pt>
    <dgm:pt modelId="{79B7518D-88B5-41F3-8AA3-1E1F261BA14F}">
      <dgm:prSet phldrT="[Text]"/>
      <dgm:spPr/>
      <dgm:t>
        <a:bodyPr/>
        <a:lstStyle/>
        <a:p>
          <a:endParaRPr lang="en-US" dirty="0"/>
        </a:p>
      </dgm:t>
    </dgm:pt>
    <dgm:pt modelId="{872F1117-E7FC-4EE1-B6CA-1AE51C3581DD}" type="parTrans" cxnId="{6F39993A-0A42-49D7-A28D-FC7505836DCB}">
      <dgm:prSet/>
      <dgm:spPr/>
      <dgm:t>
        <a:bodyPr/>
        <a:lstStyle/>
        <a:p>
          <a:endParaRPr lang="en-US"/>
        </a:p>
      </dgm:t>
    </dgm:pt>
    <dgm:pt modelId="{685A7317-736E-4E3B-B1E6-A106498C4C9D}" type="sibTrans" cxnId="{6F39993A-0A42-49D7-A28D-FC7505836DCB}">
      <dgm:prSet/>
      <dgm:spPr/>
      <dgm:t>
        <a:bodyPr/>
        <a:lstStyle/>
        <a:p>
          <a:endParaRPr lang="en-US"/>
        </a:p>
      </dgm:t>
    </dgm:pt>
    <dgm:pt modelId="{CEFD9E5B-8771-43F3-B45E-9280AA73EA15}" type="pres">
      <dgm:prSet presAssocID="{416F83D1-183D-4051-960F-47F6AD39BCFB}" presName="Name0" presStyleCnt="0">
        <dgm:presLayoutVars>
          <dgm:dir/>
          <dgm:animLvl val="lvl"/>
          <dgm:resizeHandles val="exact"/>
        </dgm:presLayoutVars>
      </dgm:prSet>
      <dgm:spPr/>
      <dgm:t>
        <a:bodyPr/>
        <a:lstStyle/>
        <a:p>
          <a:endParaRPr lang="en-US"/>
        </a:p>
      </dgm:t>
    </dgm:pt>
    <dgm:pt modelId="{2EEA826C-FFA7-4149-B7F9-605788416FAC}" type="pres">
      <dgm:prSet presAssocID="{F978FE6C-F1B6-489C-B37F-7A9CE096A253}" presName="composite" presStyleCnt="0"/>
      <dgm:spPr/>
    </dgm:pt>
    <dgm:pt modelId="{9E5736F9-4FD4-4706-8EE3-548C68759817}" type="pres">
      <dgm:prSet presAssocID="{F978FE6C-F1B6-489C-B37F-7A9CE096A253}" presName="parTx" presStyleLbl="alignNode1" presStyleIdx="0" presStyleCnt="2">
        <dgm:presLayoutVars>
          <dgm:chMax val="0"/>
          <dgm:chPref val="0"/>
          <dgm:bulletEnabled val="1"/>
        </dgm:presLayoutVars>
      </dgm:prSet>
      <dgm:spPr/>
      <dgm:t>
        <a:bodyPr/>
        <a:lstStyle/>
        <a:p>
          <a:endParaRPr lang="en-US"/>
        </a:p>
      </dgm:t>
    </dgm:pt>
    <dgm:pt modelId="{EE142B0E-4E1C-4493-93E4-5FFB8C95A872}" type="pres">
      <dgm:prSet presAssocID="{F978FE6C-F1B6-489C-B37F-7A9CE096A253}" presName="desTx" presStyleLbl="alignAccFollowNode1" presStyleIdx="0" presStyleCnt="2">
        <dgm:presLayoutVars>
          <dgm:bulletEnabled val="1"/>
        </dgm:presLayoutVars>
      </dgm:prSet>
      <dgm:spPr/>
      <dgm:t>
        <a:bodyPr/>
        <a:lstStyle/>
        <a:p>
          <a:endParaRPr lang="en-US"/>
        </a:p>
      </dgm:t>
    </dgm:pt>
    <dgm:pt modelId="{E51F3769-428E-4A0F-AB40-82A0B79B0462}" type="pres">
      <dgm:prSet presAssocID="{9FE876CF-27E9-400A-A354-82A37176DAA8}" presName="space" presStyleCnt="0"/>
      <dgm:spPr/>
    </dgm:pt>
    <dgm:pt modelId="{28C5933E-3C88-431B-B36C-92484BA46BCF}" type="pres">
      <dgm:prSet presAssocID="{0A49D488-4817-47CF-B842-002E08D14734}" presName="composite" presStyleCnt="0"/>
      <dgm:spPr/>
    </dgm:pt>
    <dgm:pt modelId="{31168031-0AC1-43E1-B698-8C459313DF58}" type="pres">
      <dgm:prSet presAssocID="{0A49D488-4817-47CF-B842-002E08D14734}" presName="parTx" presStyleLbl="alignNode1" presStyleIdx="1" presStyleCnt="2">
        <dgm:presLayoutVars>
          <dgm:chMax val="0"/>
          <dgm:chPref val="0"/>
          <dgm:bulletEnabled val="1"/>
        </dgm:presLayoutVars>
      </dgm:prSet>
      <dgm:spPr/>
      <dgm:t>
        <a:bodyPr/>
        <a:lstStyle/>
        <a:p>
          <a:endParaRPr lang="en-US"/>
        </a:p>
      </dgm:t>
    </dgm:pt>
    <dgm:pt modelId="{4B90801E-EA8D-41D3-8D2F-D1626550C57F}" type="pres">
      <dgm:prSet presAssocID="{0A49D488-4817-47CF-B842-002E08D14734}" presName="desTx" presStyleLbl="alignAccFollowNode1" presStyleIdx="1" presStyleCnt="2">
        <dgm:presLayoutVars>
          <dgm:bulletEnabled val="1"/>
        </dgm:presLayoutVars>
      </dgm:prSet>
      <dgm:spPr/>
      <dgm:t>
        <a:bodyPr/>
        <a:lstStyle/>
        <a:p>
          <a:endParaRPr lang="en-US"/>
        </a:p>
      </dgm:t>
    </dgm:pt>
  </dgm:ptLst>
  <dgm:cxnLst>
    <dgm:cxn modelId="{FF0F66F3-97A1-4C0A-81E6-68C5D324A6CA}" srcId="{416F83D1-183D-4051-960F-47F6AD39BCFB}" destId="{F978FE6C-F1B6-489C-B37F-7A9CE096A253}" srcOrd="0" destOrd="0" parTransId="{664EFC00-85FB-4AB5-B33E-F80B31FDC86A}" sibTransId="{9FE876CF-27E9-400A-A354-82A37176DAA8}"/>
    <dgm:cxn modelId="{6F39993A-0A42-49D7-A28D-FC7505836DCB}" srcId="{F978FE6C-F1B6-489C-B37F-7A9CE096A253}" destId="{79B7518D-88B5-41F3-8AA3-1E1F261BA14F}" srcOrd="1" destOrd="0" parTransId="{872F1117-E7FC-4EE1-B6CA-1AE51C3581DD}" sibTransId="{685A7317-736E-4E3B-B1E6-A106498C4C9D}"/>
    <dgm:cxn modelId="{58BCA4FA-3480-4C19-9CEC-17C08499861B}" type="presOf" srcId="{28637930-6726-44D6-BF54-8876AFED02C7}" destId="{4B90801E-EA8D-41D3-8D2F-D1626550C57F}" srcOrd="0" destOrd="1" presId="urn:microsoft.com/office/officeart/2005/8/layout/hList1"/>
    <dgm:cxn modelId="{E147C174-CC2F-4F02-89DC-8F1263FE7EB1}" srcId="{0A49D488-4817-47CF-B842-002E08D14734}" destId="{F3E14AB9-E727-4CAE-96D9-37ECAA0DB72C}" srcOrd="0" destOrd="0" parTransId="{4A716FB3-5B35-4C77-A816-DFCE494BD011}" sibTransId="{D3CFDBD0-723A-4CCE-9704-D155FA3E773E}"/>
    <dgm:cxn modelId="{ADC002F9-CF95-49B6-8281-013655E91C97}" type="presOf" srcId="{9BB224CA-7DF5-4EF3-B27F-AACEB40D483A}" destId="{EE142B0E-4E1C-4493-93E4-5FFB8C95A872}" srcOrd="0" destOrd="0" presId="urn:microsoft.com/office/officeart/2005/8/layout/hList1"/>
    <dgm:cxn modelId="{5B179856-2480-4B0A-B016-36283BC07483}" srcId="{F978FE6C-F1B6-489C-B37F-7A9CE096A253}" destId="{9BB224CA-7DF5-4EF3-B27F-AACEB40D483A}" srcOrd="0" destOrd="0" parTransId="{49301CCF-9D33-4837-A35B-DE88FB1762C3}" sibTransId="{9FA98C9B-8A00-4480-B85F-DC2F90F767F2}"/>
    <dgm:cxn modelId="{94C7F4FF-8074-480A-ACC7-D368BF8BC72A}" type="presOf" srcId="{79B7518D-88B5-41F3-8AA3-1E1F261BA14F}" destId="{EE142B0E-4E1C-4493-93E4-5FFB8C95A872}" srcOrd="0" destOrd="1" presId="urn:microsoft.com/office/officeart/2005/8/layout/hList1"/>
    <dgm:cxn modelId="{14A54900-7B74-4C01-83D4-30F98E8CFD42}" type="presOf" srcId="{F3E14AB9-E727-4CAE-96D9-37ECAA0DB72C}" destId="{4B90801E-EA8D-41D3-8D2F-D1626550C57F}" srcOrd="0" destOrd="0" presId="urn:microsoft.com/office/officeart/2005/8/layout/hList1"/>
    <dgm:cxn modelId="{6B61F72A-6CA6-4FAB-97AE-DE725AA820B6}" type="presOf" srcId="{F978FE6C-F1B6-489C-B37F-7A9CE096A253}" destId="{9E5736F9-4FD4-4706-8EE3-548C68759817}" srcOrd="0" destOrd="0" presId="urn:microsoft.com/office/officeart/2005/8/layout/hList1"/>
    <dgm:cxn modelId="{19299867-30E4-491B-8879-84E72DA6C0BC}" type="presOf" srcId="{0A49D488-4817-47CF-B842-002E08D14734}" destId="{31168031-0AC1-43E1-B698-8C459313DF58}" srcOrd="0" destOrd="0" presId="urn:microsoft.com/office/officeart/2005/8/layout/hList1"/>
    <dgm:cxn modelId="{6375B9DC-EC45-4A27-88A2-5B3A7E3DE1DA}" srcId="{416F83D1-183D-4051-960F-47F6AD39BCFB}" destId="{0A49D488-4817-47CF-B842-002E08D14734}" srcOrd="1" destOrd="0" parTransId="{66677222-25A6-4FAC-A611-8AC966EF63E6}" sibTransId="{FBB7E134-ADBD-4A99-B101-820F5B32338B}"/>
    <dgm:cxn modelId="{86916EF0-2915-4ECF-8CFF-BBEF8C2BCCA2}" srcId="{0A49D488-4817-47CF-B842-002E08D14734}" destId="{28637930-6726-44D6-BF54-8876AFED02C7}" srcOrd="1" destOrd="0" parTransId="{E961A4E5-CD7E-443B-9319-5EC7F3B4BE90}" sibTransId="{9AD126D1-DCC7-4FEB-821E-0342DD2107FC}"/>
    <dgm:cxn modelId="{9BBBF7AD-FF58-4848-9A36-28EB1B84C851}" srcId="{0A49D488-4817-47CF-B842-002E08D14734}" destId="{A0E83BD0-C543-4E47-B2D4-020CC78638E6}" srcOrd="2" destOrd="0" parTransId="{4F99CD23-C654-4227-89C9-9A2F685F6C53}" sibTransId="{7EB4BC67-F5B3-4AEB-9237-9D14F659D2E6}"/>
    <dgm:cxn modelId="{274662FD-B791-4B26-8C74-178BC74C5FF7}" type="presOf" srcId="{416F83D1-183D-4051-960F-47F6AD39BCFB}" destId="{CEFD9E5B-8771-43F3-B45E-9280AA73EA15}" srcOrd="0" destOrd="0" presId="urn:microsoft.com/office/officeart/2005/8/layout/hList1"/>
    <dgm:cxn modelId="{8D190F9A-94DC-45DA-B670-4F59462FB51E}" type="presOf" srcId="{A0E83BD0-C543-4E47-B2D4-020CC78638E6}" destId="{4B90801E-EA8D-41D3-8D2F-D1626550C57F}" srcOrd="0" destOrd="2" presId="urn:microsoft.com/office/officeart/2005/8/layout/hList1"/>
    <dgm:cxn modelId="{F4C66E14-3A1E-47F1-B941-6A5867F4E36F}" type="presParOf" srcId="{CEFD9E5B-8771-43F3-B45E-9280AA73EA15}" destId="{2EEA826C-FFA7-4149-B7F9-605788416FAC}" srcOrd="0" destOrd="0" presId="urn:microsoft.com/office/officeart/2005/8/layout/hList1"/>
    <dgm:cxn modelId="{DBC55976-4F6F-499E-BF60-F6D4494BB1A7}" type="presParOf" srcId="{2EEA826C-FFA7-4149-B7F9-605788416FAC}" destId="{9E5736F9-4FD4-4706-8EE3-548C68759817}" srcOrd="0" destOrd="0" presId="urn:microsoft.com/office/officeart/2005/8/layout/hList1"/>
    <dgm:cxn modelId="{032E1B59-33BA-4A4C-8113-C990C5EB5A41}" type="presParOf" srcId="{2EEA826C-FFA7-4149-B7F9-605788416FAC}" destId="{EE142B0E-4E1C-4493-93E4-5FFB8C95A872}" srcOrd="1" destOrd="0" presId="urn:microsoft.com/office/officeart/2005/8/layout/hList1"/>
    <dgm:cxn modelId="{5A7614D1-1BF6-46DE-B4C5-9B7653934626}" type="presParOf" srcId="{CEFD9E5B-8771-43F3-B45E-9280AA73EA15}" destId="{E51F3769-428E-4A0F-AB40-82A0B79B0462}" srcOrd="1" destOrd="0" presId="urn:microsoft.com/office/officeart/2005/8/layout/hList1"/>
    <dgm:cxn modelId="{C37FF4DA-56F3-491C-ACEE-4ADF87C6AB5F}" type="presParOf" srcId="{CEFD9E5B-8771-43F3-B45E-9280AA73EA15}" destId="{28C5933E-3C88-431B-B36C-92484BA46BCF}" srcOrd="2" destOrd="0" presId="urn:microsoft.com/office/officeart/2005/8/layout/hList1"/>
    <dgm:cxn modelId="{0A188895-7821-4FE2-B582-93D03D9355B7}" type="presParOf" srcId="{28C5933E-3C88-431B-B36C-92484BA46BCF}" destId="{31168031-0AC1-43E1-B698-8C459313DF58}" srcOrd="0" destOrd="0" presId="urn:microsoft.com/office/officeart/2005/8/layout/hList1"/>
    <dgm:cxn modelId="{5508C7CA-9241-4023-B768-F44A3E99F22B}" type="presParOf" srcId="{28C5933E-3C88-431B-B36C-92484BA46BCF}" destId="{4B90801E-EA8D-41D3-8D2F-D1626550C57F}" srcOrd="1" destOrd="0" presId="urn:microsoft.com/office/officeart/2005/8/layout/hLis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16F83D1-183D-4051-960F-47F6AD39BCFB}"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en-US"/>
        </a:p>
      </dgm:t>
    </dgm:pt>
    <dgm:pt modelId="{F978FE6C-F1B6-489C-B37F-7A9CE096A253}">
      <dgm:prSet phldrT="[Text]"/>
      <dgm:spPr/>
      <dgm:t>
        <a:bodyPr/>
        <a:lstStyle/>
        <a:p>
          <a:r>
            <a:rPr lang="el-GR" b="1" dirty="0"/>
            <a:t>ΕΚΠΑΙΔΕΥΤΙΚΟΥΣ</a:t>
          </a:r>
          <a:endParaRPr lang="en-US" b="1" dirty="0"/>
        </a:p>
      </dgm:t>
    </dgm:pt>
    <dgm:pt modelId="{664EFC00-85FB-4AB5-B33E-F80B31FDC86A}" type="parTrans" cxnId="{FF0F66F3-97A1-4C0A-81E6-68C5D324A6CA}">
      <dgm:prSet/>
      <dgm:spPr/>
      <dgm:t>
        <a:bodyPr/>
        <a:lstStyle/>
        <a:p>
          <a:endParaRPr lang="en-US"/>
        </a:p>
      </dgm:t>
    </dgm:pt>
    <dgm:pt modelId="{9FE876CF-27E9-400A-A354-82A37176DAA8}" type="sibTrans" cxnId="{FF0F66F3-97A1-4C0A-81E6-68C5D324A6CA}">
      <dgm:prSet/>
      <dgm:spPr/>
      <dgm:t>
        <a:bodyPr/>
        <a:lstStyle/>
        <a:p>
          <a:endParaRPr lang="en-US"/>
        </a:p>
      </dgm:t>
    </dgm:pt>
    <dgm:pt modelId="{9BB224CA-7DF5-4EF3-B27F-AACEB40D483A}">
      <dgm:prSet phldrT="[Text]"/>
      <dgm:spPr/>
      <dgm:t>
        <a:bodyPr/>
        <a:lstStyle/>
        <a:p>
          <a:r>
            <a:rPr lang="el-GR" dirty="0"/>
            <a:t>Για να γνωρίσουν την απόδοση του κάθε μαθητή και να προβούν σε ρυθμίσεις που θα βελτιώνουν και θα προσαρμόζουν ανάλογα τη διδασκαλία τους</a:t>
          </a:r>
          <a:endParaRPr lang="en-US" dirty="0"/>
        </a:p>
      </dgm:t>
    </dgm:pt>
    <dgm:pt modelId="{49301CCF-9D33-4837-A35B-DE88FB1762C3}" type="parTrans" cxnId="{5B179856-2480-4B0A-B016-36283BC07483}">
      <dgm:prSet/>
      <dgm:spPr/>
      <dgm:t>
        <a:bodyPr/>
        <a:lstStyle/>
        <a:p>
          <a:endParaRPr lang="en-US"/>
        </a:p>
      </dgm:t>
    </dgm:pt>
    <dgm:pt modelId="{9FA98C9B-8A00-4480-B85F-DC2F90F767F2}" type="sibTrans" cxnId="{5B179856-2480-4B0A-B016-36283BC07483}">
      <dgm:prSet/>
      <dgm:spPr/>
      <dgm:t>
        <a:bodyPr/>
        <a:lstStyle/>
        <a:p>
          <a:endParaRPr lang="en-US"/>
        </a:p>
      </dgm:t>
    </dgm:pt>
    <dgm:pt modelId="{0A49D488-4817-47CF-B842-002E08D14734}">
      <dgm:prSet phldrT="[Text]"/>
      <dgm:spPr/>
      <dgm:t>
        <a:bodyPr/>
        <a:lstStyle/>
        <a:p>
          <a:r>
            <a:rPr lang="el-GR" b="1" dirty="0"/>
            <a:t>ΣΧΟΛΕΙΟ</a:t>
          </a:r>
          <a:endParaRPr lang="en-US" b="1" dirty="0"/>
        </a:p>
      </dgm:t>
    </dgm:pt>
    <dgm:pt modelId="{66677222-25A6-4FAC-A611-8AC966EF63E6}" type="parTrans" cxnId="{6375B9DC-EC45-4A27-88A2-5B3A7E3DE1DA}">
      <dgm:prSet/>
      <dgm:spPr/>
      <dgm:t>
        <a:bodyPr/>
        <a:lstStyle/>
        <a:p>
          <a:endParaRPr lang="en-US"/>
        </a:p>
      </dgm:t>
    </dgm:pt>
    <dgm:pt modelId="{FBB7E134-ADBD-4A99-B101-820F5B32338B}" type="sibTrans" cxnId="{6375B9DC-EC45-4A27-88A2-5B3A7E3DE1DA}">
      <dgm:prSet/>
      <dgm:spPr/>
      <dgm:t>
        <a:bodyPr/>
        <a:lstStyle/>
        <a:p>
          <a:endParaRPr lang="en-US"/>
        </a:p>
      </dgm:t>
    </dgm:pt>
    <dgm:pt modelId="{F3E14AB9-E727-4CAE-96D9-37ECAA0DB72C}">
      <dgm:prSet phldrT="[Text]"/>
      <dgm:spPr/>
      <dgm:t>
        <a:bodyPr/>
        <a:lstStyle/>
        <a:p>
          <a:r>
            <a:rPr lang="el-GR" dirty="0"/>
            <a:t>Ως δείκτες για τη  βελτίωση του σχολείου και της ποιότητας της διδασκαλίας</a:t>
          </a:r>
          <a:endParaRPr lang="en-US" dirty="0"/>
        </a:p>
      </dgm:t>
    </dgm:pt>
    <dgm:pt modelId="{4A716FB3-5B35-4C77-A816-DFCE494BD011}" type="parTrans" cxnId="{E147C174-CC2F-4F02-89DC-8F1263FE7EB1}">
      <dgm:prSet/>
      <dgm:spPr/>
      <dgm:t>
        <a:bodyPr/>
        <a:lstStyle/>
        <a:p>
          <a:endParaRPr lang="en-US"/>
        </a:p>
      </dgm:t>
    </dgm:pt>
    <dgm:pt modelId="{D3CFDBD0-723A-4CCE-9704-D155FA3E773E}" type="sibTrans" cxnId="{E147C174-CC2F-4F02-89DC-8F1263FE7EB1}">
      <dgm:prSet/>
      <dgm:spPr/>
      <dgm:t>
        <a:bodyPr/>
        <a:lstStyle/>
        <a:p>
          <a:endParaRPr lang="en-US"/>
        </a:p>
      </dgm:t>
    </dgm:pt>
    <dgm:pt modelId="{E3BE0E8C-8708-4E2F-9A25-9B36AE7FA19A}">
      <dgm:prSet/>
      <dgm:spPr/>
      <dgm:t>
        <a:bodyPr/>
        <a:lstStyle/>
        <a:p>
          <a:r>
            <a:rPr lang="el-GR" b="1" dirty="0"/>
            <a:t>ΓΟΝΕΙΣ</a:t>
          </a:r>
          <a:endParaRPr lang="en-US" b="1" dirty="0"/>
        </a:p>
      </dgm:t>
    </dgm:pt>
    <dgm:pt modelId="{31774373-1864-4CD2-A2F4-9FC9DF6086A5}" type="parTrans" cxnId="{AAEFC932-1843-4EC0-999A-8CE403A590B9}">
      <dgm:prSet/>
      <dgm:spPr/>
      <dgm:t>
        <a:bodyPr/>
        <a:lstStyle/>
        <a:p>
          <a:endParaRPr lang="en-US"/>
        </a:p>
      </dgm:t>
    </dgm:pt>
    <dgm:pt modelId="{C0603BAF-E962-4625-AFCE-D0290BDE9433}" type="sibTrans" cxnId="{AAEFC932-1843-4EC0-999A-8CE403A590B9}">
      <dgm:prSet/>
      <dgm:spPr/>
      <dgm:t>
        <a:bodyPr/>
        <a:lstStyle/>
        <a:p>
          <a:endParaRPr lang="en-US"/>
        </a:p>
      </dgm:t>
    </dgm:pt>
    <dgm:pt modelId="{066A1F6B-2137-4872-A106-990E5EB02099}">
      <dgm:prSet/>
      <dgm:spPr/>
      <dgm:t>
        <a:bodyPr/>
        <a:lstStyle/>
        <a:p>
          <a:r>
            <a:rPr lang="el-GR" b="1" dirty="0"/>
            <a:t>ΜΑΘΗΤΕΣ</a:t>
          </a:r>
          <a:endParaRPr lang="en-US" b="1" dirty="0"/>
        </a:p>
      </dgm:t>
    </dgm:pt>
    <dgm:pt modelId="{50E86F4B-35DB-4DAC-B28E-FE0FB7989FDB}" type="parTrans" cxnId="{BC30CB58-2A5C-4BC5-9F3C-E527C27D1ED0}">
      <dgm:prSet/>
      <dgm:spPr/>
      <dgm:t>
        <a:bodyPr/>
        <a:lstStyle/>
        <a:p>
          <a:endParaRPr lang="en-US"/>
        </a:p>
      </dgm:t>
    </dgm:pt>
    <dgm:pt modelId="{A9F4893C-AE83-408D-A9BA-7C3B9C3AF2B2}" type="sibTrans" cxnId="{BC30CB58-2A5C-4BC5-9F3C-E527C27D1ED0}">
      <dgm:prSet/>
      <dgm:spPr/>
      <dgm:t>
        <a:bodyPr/>
        <a:lstStyle/>
        <a:p>
          <a:endParaRPr lang="en-US"/>
        </a:p>
      </dgm:t>
    </dgm:pt>
    <dgm:pt modelId="{2AB5FAA3-DBA8-450E-8DB7-D54B9DB6824F}">
      <dgm:prSet/>
      <dgm:spPr/>
      <dgm:t>
        <a:bodyPr/>
        <a:lstStyle/>
        <a:p>
          <a:r>
            <a:rPr lang="el-GR" dirty="0">
              <a:solidFill>
                <a:schemeClr val="tx1"/>
              </a:solidFill>
            </a:rPr>
            <a:t>Για να </a:t>
          </a:r>
          <a:r>
            <a:rPr lang="el-GR" u="none" dirty="0">
              <a:solidFill>
                <a:schemeClr val="tx1"/>
              </a:solidFill>
            </a:rPr>
            <a:t>αναγνωρίσουν</a:t>
          </a:r>
          <a:r>
            <a:rPr lang="el-GR" dirty="0">
              <a:solidFill>
                <a:schemeClr val="tx1"/>
              </a:solidFill>
            </a:rPr>
            <a:t> τις επιτυχίες </a:t>
          </a:r>
          <a:r>
            <a:rPr lang="el-GR" dirty="0"/>
            <a:t>τους, να προσαρμόσουν τις μαθησιακές στρατηγικές τους και να βελτιωθούν περαιτέρω </a:t>
          </a:r>
          <a:endParaRPr lang="en-US" dirty="0"/>
        </a:p>
      </dgm:t>
    </dgm:pt>
    <dgm:pt modelId="{F6A6FB99-0B6A-4433-81A2-BC26C116F955}" type="parTrans" cxnId="{9EA15E78-3361-43F1-ADC2-2C214C925181}">
      <dgm:prSet/>
      <dgm:spPr/>
      <dgm:t>
        <a:bodyPr/>
        <a:lstStyle/>
        <a:p>
          <a:endParaRPr lang="en-US"/>
        </a:p>
      </dgm:t>
    </dgm:pt>
    <dgm:pt modelId="{3F9ACB99-4778-449C-A67F-5173F0003090}" type="sibTrans" cxnId="{9EA15E78-3361-43F1-ADC2-2C214C925181}">
      <dgm:prSet/>
      <dgm:spPr/>
      <dgm:t>
        <a:bodyPr/>
        <a:lstStyle/>
        <a:p>
          <a:endParaRPr lang="en-US"/>
        </a:p>
      </dgm:t>
    </dgm:pt>
    <dgm:pt modelId="{854087C2-DC8B-4049-A536-75AD7FC72FD7}">
      <dgm:prSet/>
      <dgm:spPr/>
      <dgm:t>
        <a:bodyPr/>
        <a:lstStyle/>
        <a:p>
          <a:r>
            <a:rPr lang="el-GR" dirty="0"/>
            <a:t>Για καλύτερη κατανόηση της ανάπτυξης των παιδιών τους και πιο ενεργό εμπλοκή τους σε αυτή</a:t>
          </a:r>
          <a:endParaRPr lang="en-US" dirty="0"/>
        </a:p>
      </dgm:t>
    </dgm:pt>
    <dgm:pt modelId="{82BA2D8F-B771-4EDA-B9E5-F9E98B927611}" type="parTrans" cxnId="{8E5CEAF9-99B9-417C-855F-E70A265A5086}">
      <dgm:prSet/>
      <dgm:spPr/>
      <dgm:t>
        <a:bodyPr/>
        <a:lstStyle/>
        <a:p>
          <a:endParaRPr lang="en-US"/>
        </a:p>
      </dgm:t>
    </dgm:pt>
    <dgm:pt modelId="{B8F07ABA-67D7-4D73-A0A9-9AF7EFBE0AA4}" type="sibTrans" cxnId="{8E5CEAF9-99B9-417C-855F-E70A265A5086}">
      <dgm:prSet/>
      <dgm:spPr/>
      <dgm:t>
        <a:bodyPr/>
        <a:lstStyle/>
        <a:p>
          <a:endParaRPr lang="en-US"/>
        </a:p>
      </dgm:t>
    </dgm:pt>
    <dgm:pt modelId="{CEFD9E5B-8771-43F3-B45E-9280AA73EA15}" type="pres">
      <dgm:prSet presAssocID="{416F83D1-183D-4051-960F-47F6AD39BCFB}" presName="Name0" presStyleCnt="0">
        <dgm:presLayoutVars>
          <dgm:dir/>
          <dgm:animLvl val="lvl"/>
          <dgm:resizeHandles val="exact"/>
        </dgm:presLayoutVars>
      </dgm:prSet>
      <dgm:spPr/>
      <dgm:t>
        <a:bodyPr/>
        <a:lstStyle/>
        <a:p>
          <a:endParaRPr lang="en-US"/>
        </a:p>
      </dgm:t>
    </dgm:pt>
    <dgm:pt modelId="{72D689E6-A5B2-4976-B5A3-D0B956136CD8}" type="pres">
      <dgm:prSet presAssocID="{066A1F6B-2137-4872-A106-990E5EB02099}" presName="composite" presStyleCnt="0"/>
      <dgm:spPr/>
    </dgm:pt>
    <dgm:pt modelId="{1AFD76E9-73F3-4D56-936D-5EAED70E255A}" type="pres">
      <dgm:prSet presAssocID="{066A1F6B-2137-4872-A106-990E5EB02099}" presName="parTx" presStyleLbl="alignNode1" presStyleIdx="0" presStyleCnt="4">
        <dgm:presLayoutVars>
          <dgm:chMax val="0"/>
          <dgm:chPref val="0"/>
          <dgm:bulletEnabled val="1"/>
        </dgm:presLayoutVars>
      </dgm:prSet>
      <dgm:spPr/>
      <dgm:t>
        <a:bodyPr/>
        <a:lstStyle/>
        <a:p>
          <a:endParaRPr lang="en-US"/>
        </a:p>
      </dgm:t>
    </dgm:pt>
    <dgm:pt modelId="{DF93A7FE-5AD7-4FEC-BAB9-1F230B3391B1}" type="pres">
      <dgm:prSet presAssocID="{066A1F6B-2137-4872-A106-990E5EB02099}" presName="desTx" presStyleLbl="alignAccFollowNode1" presStyleIdx="0" presStyleCnt="4">
        <dgm:presLayoutVars>
          <dgm:bulletEnabled val="1"/>
        </dgm:presLayoutVars>
      </dgm:prSet>
      <dgm:spPr/>
      <dgm:t>
        <a:bodyPr/>
        <a:lstStyle/>
        <a:p>
          <a:endParaRPr lang="en-US"/>
        </a:p>
      </dgm:t>
    </dgm:pt>
    <dgm:pt modelId="{BCDF63D2-5C95-46ED-8F5D-14556163141F}" type="pres">
      <dgm:prSet presAssocID="{A9F4893C-AE83-408D-A9BA-7C3B9C3AF2B2}" presName="space" presStyleCnt="0"/>
      <dgm:spPr/>
    </dgm:pt>
    <dgm:pt modelId="{2EEA826C-FFA7-4149-B7F9-605788416FAC}" type="pres">
      <dgm:prSet presAssocID="{F978FE6C-F1B6-489C-B37F-7A9CE096A253}" presName="composite" presStyleCnt="0"/>
      <dgm:spPr/>
    </dgm:pt>
    <dgm:pt modelId="{9E5736F9-4FD4-4706-8EE3-548C68759817}" type="pres">
      <dgm:prSet presAssocID="{F978FE6C-F1B6-489C-B37F-7A9CE096A253}" presName="parTx" presStyleLbl="alignNode1" presStyleIdx="1" presStyleCnt="4">
        <dgm:presLayoutVars>
          <dgm:chMax val="0"/>
          <dgm:chPref val="0"/>
          <dgm:bulletEnabled val="1"/>
        </dgm:presLayoutVars>
      </dgm:prSet>
      <dgm:spPr/>
      <dgm:t>
        <a:bodyPr/>
        <a:lstStyle/>
        <a:p>
          <a:endParaRPr lang="en-US"/>
        </a:p>
      </dgm:t>
    </dgm:pt>
    <dgm:pt modelId="{EE142B0E-4E1C-4493-93E4-5FFB8C95A872}" type="pres">
      <dgm:prSet presAssocID="{F978FE6C-F1B6-489C-B37F-7A9CE096A253}" presName="desTx" presStyleLbl="alignAccFollowNode1" presStyleIdx="1" presStyleCnt="4">
        <dgm:presLayoutVars>
          <dgm:bulletEnabled val="1"/>
        </dgm:presLayoutVars>
      </dgm:prSet>
      <dgm:spPr/>
      <dgm:t>
        <a:bodyPr/>
        <a:lstStyle/>
        <a:p>
          <a:endParaRPr lang="en-US"/>
        </a:p>
      </dgm:t>
    </dgm:pt>
    <dgm:pt modelId="{E51F3769-428E-4A0F-AB40-82A0B79B0462}" type="pres">
      <dgm:prSet presAssocID="{9FE876CF-27E9-400A-A354-82A37176DAA8}" presName="space" presStyleCnt="0"/>
      <dgm:spPr/>
    </dgm:pt>
    <dgm:pt modelId="{8C7B495D-BA2E-4972-9799-60D9D8E83271}" type="pres">
      <dgm:prSet presAssocID="{E3BE0E8C-8708-4E2F-9A25-9B36AE7FA19A}" presName="composite" presStyleCnt="0"/>
      <dgm:spPr/>
    </dgm:pt>
    <dgm:pt modelId="{E747865E-C296-486F-8AE8-99C05BE84DFE}" type="pres">
      <dgm:prSet presAssocID="{E3BE0E8C-8708-4E2F-9A25-9B36AE7FA19A}" presName="parTx" presStyleLbl="alignNode1" presStyleIdx="2" presStyleCnt="4" custLinFactNeighborX="-7000" custLinFactNeighborY="6235">
        <dgm:presLayoutVars>
          <dgm:chMax val="0"/>
          <dgm:chPref val="0"/>
          <dgm:bulletEnabled val="1"/>
        </dgm:presLayoutVars>
      </dgm:prSet>
      <dgm:spPr/>
      <dgm:t>
        <a:bodyPr/>
        <a:lstStyle/>
        <a:p>
          <a:endParaRPr lang="en-US"/>
        </a:p>
      </dgm:t>
    </dgm:pt>
    <dgm:pt modelId="{73AB3999-130F-4E0A-9BD9-348956201EE9}" type="pres">
      <dgm:prSet presAssocID="{E3BE0E8C-8708-4E2F-9A25-9B36AE7FA19A}" presName="desTx" presStyleLbl="alignAccFollowNode1" presStyleIdx="2" presStyleCnt="4">
        <dgm:presLayoutVars>
          <dgm:bulletEnabled val="1"/>
        </dgm:presLayoutVars>
      </dgm:prSet>
      <dgm:spPr/>
      <dgm:t>
        <a:bodyPr/>
        <a:lstStyle/>
        <a:p>
          <a:endParaRPr lang="en-US"/>
        </a:p>
      </dgm:t>
    </dgm:pt>
    <dgm:pt modelId="{990BDB08-99F0-402C-B447-6AB2BCC65F39}" type="pres">
      <dgm:prSet presAssocID="{C0603BAF-E962-4625-AFCE-D0290BDE9433}" presName="space" presStyleCnt="0"/>
      <dgm:spPr/>
    </dgm:pt>
    <dgm:pt modelId="{28C5933E-3C88-431B-B36C-92484BA46BCF}" type="pres">
      <dgm:prSet presAssocID="{0A49D488-4817-47CF-B842-002E08D14734}" presName="composite" presStyleCnt="0"/>
      <dgm:spPr/>
    </dgm:pt>
    <dgm:pt modelId="{31168031-0AC1-43E1-B698-8C459313DF58}" type="pres">
      <dgm:prSet presAssocID="{0A49D488-4817-47CF-B842-002E08D14734}" presName="parTx" presStyleLbl="alignNode1" presStyleIdx="3" presStyleCnt="4">
        <dgm:presLayoutVars>
          <dgm:chMax val="0"/>
          <dgm:chPref val="0"/>
          <dgm:bulletEnabled val="1"/>
        </dgm:presLayoutVars>
      </dgm:prSet>
      <dgm:spPr/>
      <dgm:t>
        <a:bodyPr/>
        <a:lstStyle/>
        <a:p>
          <a:endParaRPr lang="en-US"/>
        </a:p>
      </dgm:t>
    </dgm:pt>
    <dgm:pt modelId="{4B90801E-EA8D-41D3-8D2F-D1626550C57F}" type="pres">
      <dgm:prSet presAssocID="{0A49D488-4817-47CF-B842-002E08D14734}" presName="desTx" presStyleLbl="alignAccFollowNode1" presStyleIdx="3" presStyleCnt="4">
        <dgm:presLayoutVars>
          <dgm:bulletEnabled val="1"/>
        </dgm:presLayoutVars>
      </dgm:prSet>
      <dgm:spPr/>
      <dgm:t>
        <a:bodyPr/>
        <a:lstStyle/>
        <a:p>
          <a:endParaRPr lang="en-US"/>
        </a:p>
      </dgm:t>
    </dgm:pt>
  </dgm:ptLst>
  <dgm:cxnLst>
    <dgm:cxn modelId="{3D5EC809-4A3D-49CE-A6C2-D3CF46D1BB56}" type="presOf" srcId="{0A49D488-4817-47CF-B842-002E08D14734}" destId="{31168031-0AC1-43E1-B698-8C459313DF58}" srcOrd="0" destOrd="0" presId="urn:microsoft.com/office/officeart/2005/8/layout/hList1"/>
    <dgm:cxn modelId="{BC30CB58-2A5C-4BC5-9F3C-E527C27D1ED0}" srcId="{416F83D1-183D-4051-960F-47F6AD39BCFB}" destId="{066A1F6B-2137-4872-A106-990E5EB02099}" srcOrd="0" destOrd="0" parTransId="{50E86F4B-35DB-4DAC-B28E-FE0FB7989FDB}" sibTransId="{A9F4893C-AE83-408D-A9BA-7C3B9C3AF2B2}"/>
    <dgm:cxn modelId="{0C928245-3DAF-49DA-976C-0CEB00D97D48}" type="presOf" srcId="{066A1F6B-2137-4872-A106-990E5EB02099}" destId="{1AFD76E9-73F3-4D56-936D-5EAED70E255A}" srcOrd="0" destOrd="0" presId="urn:microsoft.com/office/officeart/2005/8/layout/hList1"/>
    <dgm:cxn modelId="{9EA15E78-3361-43F1-ADC2-2C214C925181}" srcId="{066A1F6B-2137-4872-A106-990E5EB02099}" destId="{2AB5FAA3-DBA8-450E-8DB7-D54B9DB6824F}" srcOrd="0" destOrd="0" parTransId="{F6A6FB99-0B6A-4433-81A2-BC26C116F955}" sibTransId="{3F9ACB99-4778-449C-A67F-5173F0003090}"/>
    <dgm:cxn modelId="{8BE7C7F7-8089-41ED-BA76-86CD5CD1F994}" type="presOf" srcId="{854087C2-DC8B-4049-A536-75AD7FC72FD7}" destId="{73AB3999-130F-4E0A-9BD9-348956201EE9}" srcOrd="0" destOrd="0" presId="urn:microsoft.com/office/officeart/2005/8/layout/hList1"/>
    <dgm:cxn modelId="{792BC29E-8A1F-4432-8224-B87A4E8962B7}" type="presOf" srcId="{9BB224CA-7DF5-4EF3-B27F-AACEB40D483A}" destId="{EE142B0E-4E1C-4493-93E4-5FFB8C95A872}" srcOrd="0" destOrd="0" presId="urn:microsoft.com/office/officeart/2005/8/layout/hList1"/>
    <dgm:cxn modelId="{17838FCC-1D70-42EE-9A5C-4A9A4B28CE07}" type="presOf" srcId="{2AB5FAA3-DBA8-450E-8DB7-D54B9DB6824F}" destId="{DF93A7FE-5AD7-4FEC-BAB9-1F230B3391B1}" srcOrd="0" destOrd="0" presId="urn:microsoft.com/office/officeart/2005/8/layout/hList1"/>
    <dgm:cxn modelId="{EAE91306-EBB6-4984-A5F6-A2492B84E741}" type="presOf" srcId="{F978FE6C-F1B6-489C-B37F-7A9CE096A253}" destId="{9E5736F9-4FD4-4706-8EE3-548C68759817}" srcOrd="0" destOrd="0" presId="urn:microsoft.com/office/officeart/2005/8/layout/hList1"/>
    <dgm:cxn modelId="{6375B9DC-EC45-4A27-88A2-5B3A7E3DE1DA}" srcId="{416F83D1-183D-4051-960F-47F6AD39BCFB}" destId="{0A49D488-4817-47CF-B842-002E08D14734}" srcOrd="3" destOrd="0" parTransId="{66677222-25A6-4FAC-A611-8AC966EF63E6}" sibTransId="{FBB7E134-ADBD-4A99-B101-820F5B32338B}"/>
    <dgm:cxn modelId="{AAEFC932-1843-4EC0-999A-8CE403A590B9}" srcId="{416F83D1-183D-4051-960F-47F6AD39BCFB}" destId="{E3BE0E8C-8708-4E2F-9A25-9B36AE7FA19A}" srcOrd="2" destOrd="0" parTransId="{31774373-1864-4CD2-A2F4-9FC9DF6086A5}" sibTransId="{C0603BAF-E962-4625-AFCE-D0290BDE9433}"/>
    <dgm:cxn modelId="{C20B3A4F-BAE8-471D-A9A4-5A86C538B101}" type="presOf" srcId="{416F83D1-183D-4051-960F-47F6AD39BCFB}" destId="{CEFD9E5B-8771-43F3-B45E-9280AA73EA15}" srcOrd="0" destOrd="0" presId="urn:microsoft.com/office/officeart/2005/8/layout/hList1"/>
    <dgm:cxn modelId="{861421B9-89EF-45AA-8226-ACDACC9FFA78}" type="presOf" srcId="{F3E14AB9-E727-4CAE-96D9-37ECAA0DB72C}" destId="{4B90801E-EA8D-41D3-8D2F-D1626550C57F}" srcOrd="0" destOrd="0" presId="urn:microsoft.com/office/officeart/2005/8/layout/hList1"/>
    <dgm:cxn modelId="{5B179856-2480-4B0A-B016-36283BC07483}" srcId="{F978FE6C-F1B6-489C-B37F-7A9CE096A253}" destId="{9BB224CA-7DF5-4EF3-B27F-AACEB40D483A}" srcOrd="0" destOrd="0" parTransId="{49301CCF-9D33-4837-A35B-DE88FB1762C3}" sibTransId="{9FA98C9B-8A00-4480-B85F-DC2F90F767F2}"/>
    <dgm:cxn modelId="{E147C174-CC2F-4F02-89DC-8F1263FE7EB1}" srcId="{0A49D488-4817-47CF-B842-002E08D14734}" destId="{F3E14AB9-E727-4CAE-96D9-37ECAA0DB72C}" srcOrd="0" destOrd="0" parTransId="{4A716FB3-5B35-4C77-A816-DFCE494BD011}" sibTransId="{D3CFDBD0-723A-4CCE-9704-D155FA3E773E}"/>
    <dgm:cxn modelId="{FF0F66F3-97A1-4C0A-81E6-68C5D324A6CA}" srcId="{416F83D1-183D-4051-960F-47F6AD39BCFB}" destId="{F978FE6C-F1B6-489C-B37F-7A9CE096A253}" srcOrd="1" destOrd="0" parTransId="{664EFC00-85FB-4AB5-B33E-F80B31FDC86A}" sibTransId="{9FE876CF-27E9-400A-A354-82A37176DAA8}"/>
    <dgm:cxn modelId="{8E5CEAF9-99B9-417C-855F-E70A265A5086}" srcId="{E3BE0E8C-8708-4E2F-9A25-9B36AE7FA19A}" destId="{854087C2-DC8B-4049-A536-75AD7FC72FD7}" srcOrd="0" destOrd="0" parTransId="{82BA2D8F-B771-4EDA-B9E5-F9E98B927611}" sibTransId="{B8F07ABA-67D7-4D73-A0A9-9AF7EFBE0AA4}"/>
    <dgm:cxn modelId="{603686FB-0F11-4093-B0CA-606F7FF01C7D}" type="presOf" srcId="{E3BE0E8C-8708-4E2F-9A25-9B36AE7FA19A}" destId="{E747865E-C296-486F-8AE8-99C05BE84DFE}" srcOrd="0" destOrd="0" presId="urn:microsoft.com/office/officeart/2005/8/layout/hList1"/>
    <dgm:cxn modelId="{FF8C254D-84D9-4F56-90B5-F2EA62B78D7B}" type="presParOf" srcId="{CEFD9E5B-8771-43F3-B45E-9280AA73EA15}" destId="{72D689E6-A5B2-4976-B5A3-D0B956136CD8}" srcOrd="0" destOrd="0" presId="urn:microsoft.com/office/officeart/2005/8/layout/hList1"/>
    <dgm:cxn modelId="{F4FBE3F0-12D5-4EB7-A84C-CF02FD41672F}" type="presParOf" srcId="{72D689E6-A5B2-4976-B5A3-D0B956136CD8}" destId="{1AFD76E9-73F3-4D56-936D-5EAED70E255A}" srcOrd="0" destOrd="0" presId="urn:microsoft.com/office/officeart/2005/8/layout/hList1"/>
    <dgm:cxn modelId="{966459C8-A0DC-4B90-A2F8-970414ECFB1D}" type="presParOf" srcId="{72D689E6-A5B2-4976-B5A3-D0B956136CD8}" destId="{DF93A7FE-5AD7-4FEC-BAB9-1F230B3391B1}" srcOrd="1" destOrd="0" presId="urn:microsoft.com/office/officeart/2005/8/layout/hList1"/>
    <dgm:cxn modelId="{774AF562-5D2C-4C80-B1C3-C20563328BDB}" type="presParOf" srcId="{CEFD9E5B-8771-43F3-B45E-9280AA73EA15}" destId="{BCDF63D2-5C95-46ED-8F5D-14556163141F}" srcOrd="1" destOrd="0" presId="urn:microsoft.com/office/officeart/2005/8/layout/hList1"/>
    <dgm:cxn modelId="{AD34F5DC-24BA-44FE-A3B0-880892AA7A59}" type="presParOf" srcId="{CEFD9E5B-8771-43F3-B45E-9280AA73EA15}" destId="{2EEA826C-FFA7-4149-B7F9-605788416FAC}" srcOrd="2" destOrd="0" presId="urn:microsoft.com/office/officeart/2005/8/layout/hList1"/>
    <dgm:cxn modelId="{D0EDB769-CC3A-4C9F-863B-F063B5BA281A}" type="presParOf" srcId="{2EEA826C-FFA7-4149-B7F9-605788416FAC}" destId="{9E5736F9-4FD4-4706-8EE3-548C68759817}" srcOrd="0" destOrd="0" presId="urn:microsoft.com/office/officeart/2005/8/layout/hList1"/>
    <dgm:cxn modelId="{82D1C659-D96C-4E08-8A5D-79CBBB6B7090}" type="presParOf" srcId="{2EEA826C-FFA7-4149-B7F9-605788416FAC}" destId="{EE142B0E-4E1C-4493-93E4-5FFB8C95A872}" srcOrd="1" destOrd="0" presId="urn:microsoft.com/office/officeart/2005/8/layout/hList1"/>
    <dgm:cxn modelId="{6C60D916-7996-490D-B6C3-925949403723}" type="presParOf" srcId="{CEFD9E5B-8771-43F3-B45E-9280AA73EA15}" destId="{E51F3769-428E-4A0F-AB40-82A0B79B0462}" srcOrd="3" destOrd="0" presId="urn:microsoft.com/office/officeart/2005/8/layout/hList1"/>
    <dgm:cxn modelId="{72F93166-118E-4139-BD23-CFF53C1EC1C8}" type="presParOf" srcId="{CEFD9E5B-8771-43F3-B45E-9280AA73EA15}" destId="{8C7B495D-BA2E-4972-9799-60D9D8E83271}" srcOrd="4" destOrd="0" presId="urn:microsoft.com/office/officeart/2005/8/layout/hList1"/>
    <dgm:cxn modelId="{4D2C8AC2-BC9F-4F51-9B6D-DBCC4CF924FE}" type="presParOf" srcId="{8C7B495D-BA2E-4972-9799-60D9D8E83271}" destId="{E747865E-C296-486F-8AE8-99C05BE84DFE}" srcOrd="0" destOrd="0" presId="urn:microsoft.com/office/officeart/2005/8/layout/hList1"/>
    <dgm:cxn modelId="{A32EBE0B-994B-41D4-B3DE-073719B84D8F}" type="presParOf" srcId="{8C7B495D-BA2E-4972-9799-60D9D8E83271}" destId="{73AB3999-130F-4E0A-9BD9-348956201EE9}" srcOrd="1" destOrd="0" presId="urn:microsoft.com/office/officeart/2005/8/layout/hList1"/>
    <dgm:cxn modelId="{F435C17D-62C7-49AD-B7A2-98DB6AF2C9F4}" type="presParOf" srcId="{CEFD9E5B-8771-43F3-B45E-9280AA73EA15}" destId="{990BDB08-99F0-402C-B447-6AB2BCC65F39}" srcOrd="5" destOrd="0" presId="urn:microsoft.com/office/officeart/2005/8/layout/hList1"/>
    <dgm:cxn modelId="{433F5F40-7261-4651-833F-F44F52942CED}" type="presParOf" srcId="{CEFD9E5B-8771-43F3-B45E-9280AA73EA15}" destId="{28C5933E-3C88-431B-B36C-92484BA46BCF}" srcOrd="6" destOrd="0" presId="urn:microsoft.com/office/officeart/2005/8/layout/hList1"/>
    <dgm:cxn modelId="{BCED507E-DE17-4C70-8F1C-36B819412E77}" type="presParOf" srcId="{28C5933E-3C88-431B-B36C-92484BA46BCF}" destId="{31168031-0AC1-43E1-B698-8C459313DF58}" srcOrd="0" destOrd="0" presId="urn:microsoft.com/office/officeart/2005/8/layout/hList1"/>
    <dgm:cxn modelId="{1D0158D0-1F79-499F-B371-551AAE037779}" type="presParOf" srcId="{28C5933E-3C88-431B-B36C-92484BA46BCF}" destId="{4B90801E-EA8D-41D3-8D2F-D1626550C57F}" srcOrd="1" destOrd="0" presId="urn:microsoft.com/office/officeart/2005/8/layout/hLis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45866C1-CBAA-498E-80B3-1C8621BE728F}" type="doc">
      <dgm:prSet loTypeId="urn:microsoft.com/office/officeart/2005/8/layout/process3" loCatId="process" qsTypeId="urn:microsoft.com/office/officeart/2005/8/quickstyle/simple1" qsCatId="simple" csTypeId="urn:microsoft.com/office/officeart/2005/8/colors/colorful3" csCatId="colorful" phldr="1"/>
      <dgm:spPr/>
      <dgm:t>
        <a:bodyPr/>
        <a:lstStyle/>
        <a:p>
          <a:endParaRPr lang="el-GR"/>
        </a:p>
      </dgm:t>
    </dgm:pt>
    <dgm:pt modelId="{0F692F60-0DB0-42CE-8A86-008CDBB61A70}">
      <dgm:prSet phldrT="[Text]" custT="1"/>
      <dgm:spPr/>
      <dgm:t>
        <a:bodyPr/>
        <a:lstStyle/>
        <a:p>
          <a:r>
            <a:rPr lang="el-GR" sz="2000" b="1" dirty="0"/>
            <a:t>ΥΦΙΣΤΑΜΕΝΗ ΚΑΤΑΣΤΑΣΗ</a:t>
          </a:r>
        </a:p>
      </dgm:t>
    </dgm:pt>
    <dgm:pt modelId="{69673B92-1786-4544-A694-0C87EF3E0025}" type="parTrans" cxnId="{6FC3B592-DEB8-40EE-A248-28FACE925ED7}">
      <dgm:prSet/>
      <dgm:spPr/>
      <dgm:t>
        <a:bodyPr/>
        <a:lstStyle/>
        <a:p>
          <a:endParaRPr lang="el-GR"/>
        </a:p>
      </dgm:t>
    </dgm:pt>
    <dgm:pt modelId="{3DBC6CBD-1B88-4E3C-A096-2BA4F49AA067}" type="sibTrans" cxnId="{6FC3B592-DEB8-40EE-A248-28FACE925ED7}">
      <dgm:prSet/>
      <dgm:spPr/>
      <dgm:t>
        <a:bodyPr/>
        <a:lstStyle/>
        <a:p>
          <a:endParaRPr lang="el-GR"/>
        </a:p>
      </dgm:t>
    </dgm:pt>
    <dgm:pt modelId="{64409085-E58F-4525-879D-9F60CF94A599}">
      <dgm:prSet phldrT="[Text]" custT="1"/>
      <dgm:spPr>
        <a:solidFill>
          <a:schemeClr val="bg2">
            <a:lumMod val="90000"/>
            <a:alpha val="90000"/>
          </a:schemeClr>
        </a:solidFill>
      </dgm:spPr>
      <dgm:t>
        <a:bodyPr/>
        <a:lstStyle/>
        <a:p>
          <a:r>
            <a:rPr lang="el-GR" sz="1800" dirty="0"/>
            <a:t>Απουσία σαφούς</a:t>
          </a:r>
          <a:r>
            <a:rPr lang="en-GB" sz="1800" dirty="0"/>
            <a:t>, </a:t>
          </a:r>
          <a:r>
            <a:rPr lang="el-GR" sz="1800" dirty="0"/>
            <a:t>ενιαίου και συγκροτημένου συστήματος αξιολόγησης</a:t>
          </a:r>
        </a:p>
      </dgm:t>
    </dgm:pt>
    <dgm:pt modelId="{9DF4B6E2-6403-4969-A50B-236006A96119}" type="parTrans" cxnId="{4C32E1D9-56EA-454E-9187-FF6E8CF5F1ED}">
      <dgm:prSet/>
      <dgm:spPr/>
      <dgm:t>
        <a:bodyPr/>
        <a:lstStyle/>
        <a:p>
          <a:endParaRPr lang="el-GR"/>
        </a:p>
      </dgm:t>
    </dgm:pt>
    <dgm:pt modelId="{6D7DF573-0D25-4A4E-8C09-1316EE6454C8}" type="sibTrans" cxnId="{4C32E1D9-56EA-454E-9187-FF6E8CF5F1ED}">
      <dgm:prSet/>
      <dgm:spPr/>
      <dgm:t>
        <a:bodyPr/>
        <a:lstStyle/>
        <a:p>
          <a:endParaRPr lang="el-GR"/>
        </a:p>
      </dgm:t>
    </dgm:pt>
    <dgm:pt modelId="{80CB23D2-03AA-4DE9-91D8-01F5C6DF5CC2}">
      <dgm:prSet phldrT="[Text]" custT="1"/>
      <dgm:spPr>
        <a:solidFill>
          <a:schemeClr val="bg2">
            <a:lumMod val="90000"/>
            <a:alpha val="90000"/>
          </a:schemeClr>
        </a:solidFill>
      </dgm:spPr>
      <dgm:t>
        <a:bodyPr/>
        <a:lstStyle/>
        <a:p>
          <a:r>
            <a:rPr lang="el-GR" sz="1800" dirty="0"/>
            <a:t>Απουσία δελτίου προόδου</a:t>
          </a:r>
        </a:p>
      </dgm:t>
    </dgm:pt>
    <dgm:pt modelId="{8EFCDCEB-A8DE-48A4-9563-31AE4840F5A0}" type="parTrans" cxnId="{13F95186-2874-448D-8276-BB199586DAD8}">
      <dgm:prSet/>
      <dgm:spPr/>
      <dgm:t>
        <a:bodyPr/>
        <a:lstStyle/>
        <a:p>
          <a:endParaRPr lang="el-GR"/>
        </a:p>
      </dgm:t>
    </dgm:pt>
    <dgm:pt modelId="{7E32A73B-837D-4E54-95ED-595E759B5697}" type="sibTrans" cxnId="{13F95186-2874-448D-8276-BB199586DAD8}">
      <dgm:prSet/>
      <dgm:spPr/>
      <dgm:t>
        <a:bodyPr/>
        <a:lstStyle/>
        <a:p>
          <a:endParaRPr lang="el-GR"/>
        </a:p>
      </dgm:t>
    </dgm:pt>
    <dgm:pt modelId="{EB0B00DD-8FEC-4C28-B4BE-85639E8B3B35}">
      <dgm:prSet phldrT="[Text]" custT="1"/>
      <dgm:spPr>
        <a:solidFill>
          <a:schemeClr val="bg2">
            <a:lumMod val="90000"/>
            <a:alpha val="90000"/>
          </a:schemeClr>
        </a:solidFill>
      </dgm:spPr>
      <dgm:t>
        <a:bodyPr/>
        <a:lstStyle/>
        <a:p>
          <a:r>
            <a:rPr lang="el-GR" sz="1800" dirty="0"/>
            <a:t>Μη τήρηση στοιχείων από τάξη σε τάξη</a:t>
          </a:r>
        </a:p>
      </dgm:t>
    </dgm:pt>
    <dgm:pt modelId="{578204C0-9B0A-476E-B9DA-35AC2106FD55}" type="parTrans" cxnId="{8F771121-E14E-4C1D-9B6B-7107CF6EDF0E}">
      <dgm:prSet/>
      <dgm:spPr/>
      <dgm:t>
        <a:bodyPr/>
        <a:lstStyle/>
        <a:p>
          <a:endParaRPr lang="el-GR"/>
        </a:p>
      </dgm:t>
    </dgm:pt>
    <dgm:pt modelId="{6BC5283B-28A6-4CFC-BA1F-8738259951D0}" type="sibTrans" cxnId="{8F771121-E14E-4C1D-9B6B-7107CF6EDF0E}">
      <dgm:prSet/>
      <dgm:spPr/>
      <dgm:t>
        <a:bodyPr/>
        <a:lstStyle/>
        <a:p>
          <a:endParaRPr lang="el-GR"/>
        </a:p>
      </dgm:t>
    </dgm:pt>
    <dgm:pt modelId="{11FE3549-DA98-4B84-99E2-0DBB966020D7}">
      <dgm:prSet phldrT="[Text]" custT="1"/>
      <dgm:spPr>
        <a:solidFill>
          <a:schemeClr val="bg2">
            <a:lumMod val="90000"/>
            <a:alpha val="90000"/>
          </a:schemeClr>
        </a:solidFill>
      </dgm:spPr>
      <dgm:t>
        <a:bodyPr/>
        <a:lstStyle/>
        <a:p>
          <a:r>
            <a:rPr lang="el-GR" sz="1800" dirty="0"/>
            <a:t>Χάσμα στη μετάβαση από το δημοτικό στο γυμνάσιο</a:t>
          </a:r>
        </a:p>
      </dgm:t>
    </dgm:pt>
    <dgm:pt modelId="{5CEDC4AB-3975-4FA0-8E9F-EA5886BE8E49}" type="parTrans" cxnId="{02FE0676-3859-4EAF-96AD-5F327CD55125}">
      <dgm:prSet/>
      <dgm:spPr/>
      <dgm:t>
        <a:bodyPr/>
        <a:lstStyle/>
        <a:p>
          <a:endParaRPr lang="el-GR"/>
        </a:p>
      </dgm:t>
    </dgm:pt>
    <dgm:pt modelId="{47781202-272F-4CAE-8521-AC9109550EB7}" type="sibTrans" cxnId="{02FE0676-3859-4EAF-96AD-5F327CD55125}">
      <dgm:prSet/>
      <dgm:spPr/>
      <dgm:t>
        <a:bodyPr/>
        <a:lstStyle/>
        <a:p>
          <a:endParaRPr lang="el-GR"/>
        </a:p>
      </dgm:t>
    </dgm:pt>
    <dgm:pt modelId="{4E927497-611C-4C2C-8A1A-88F8C8BBD1EC}">
      <dgm:prSet phldrT="[Text]" custT="1"/>
      <dgm:spPr>
        <a:solidFill>
          <a:schemeClr val="bg2">
            <a:lumMod val="90000"/>
            <a:alpha val="90000"/>
          </a:schemeClr>
        </a:solidFill>
      </dgm:spPr>
      <dgm:t>
        <a:bodyPr/>
        <a:lstStyle/>
        <a:p>
          <a:r>
            <a:rPr lang="el-GR" sz="1800" dirty="0"/>
            <a:t>Κενό στην ανατροφοδότηση μαθητών, γονιών, εκπαιδευτικών, συστήματος</a:t>
          </a:r>
        </a:p>
      </dgm:t>
    </dgm:pt>
    <dgm:pt modelId="{ABCA746E-506A-4338-A2BE-D3DD07EB035D}" type="parTrans" cxnId="{B0040265-D6F0-4682-81BC-4CBB7F288EDC}">
      <dgm:prSet/>
      <dgm:spPr/>
      <dgm:t>
        <a:bodyPr/>
        <a:lstStyle/>
        <a:p>
          <a:endParaRPr lang="el-GR"/>
        </a:p>
      </dgm:t>
    </dgm:pt>
    <dgm:pt modelId="{85A2D352-C928-4051-BDF3-6BEA7239EA23}" type="sibTrans" cxnId="{B0040265-D6F0-4682-81BC-4CBB7F288EDC}">
      <dgm:prSet/>
      <dgm:spPr/>
      <dgm:t>
        <a:bodyPr/>
        <a:lstStyle/>
        <a:p>
          <a:endParaRPr lang="el-GR"/>
        </a:p>
      </dgm:t>
    </dgm:pt>
    <dgm:pt modelId="{65A772BB-60C7-4D1E-ABE3-D96D84707FDB}">
      <dgm:prSet phldrT="[Text]" custT="1"/>
      <dgm:spPr/>
      <dgm:t>
        <a:bodyPr/>
        <a:lstStyle/>
        <a:p>
          <a:pPr algn="ctr"/>
          <a:r>
            <a:rPr lang="el-GR" sz="2000" b="1" dirty="0"/>
            <a:t>ΤΙ ΑΛΛΑΖΕΙ</a:t>
          </a:r>
        </a:p>
      </dgm:t>
    </dgm:pt>
    <dgm:pt modelId="{660C655C-7E79-42F4-A519-08F210B9880D}" type="sibTrans" cxnId="{F55C84F2-BC3C-4A23-9D2A-ED3E23DFE0A0}">
      <dgm:prSet/>
      <dgm:spPr/>
      <dgm:t>
        <a:bodyPr/>
        <a:lstStyle/>
        <a:p>
          <a:endParaRPr lang="el-GR"/>
        </a:p>
      </dgm:t>
    </dgm:pt>
    <dgm:pt modelId="{B19084F1-C152-4BF6-A9FB-0746B61A5943}" type="parTrans" cxnId="{F55C84F2-BC3C-4A23-9D2A-ED3E23DFE0A0}">
      <dgm:prSet/>
      <dgm:spPr/>
      <dgm:t>
        <a:bodyPr/>
        <a:lstStyle/>
        <a:p>
          <a:endParaRPr lang="el-GR"/>
        </a:p>
      </dgm:t>
    </dgm:pt>
    <dgm:pt modelId="{D4DB97F5-A073-4924-852A-994E3E95B34F}">
      <dgm:prSet custT="1"/>
      <dgm:spPr/>
      <dgm:t>
        <a:bodyPr/>
        <a:lstStyle/>
        <a:p>
          <a:r>
            <a:rPr lang="el-GR" sz="2000" dirty="0"/>
            <a:t>Ενιαία και επίσημη πολιτική</a:t>
          </a:r>
          <a:endParaRPr lang="en-US" sz="2000" dirty="0"/>
        </a:p>
      </dgm:t>
    </dgm:pt>
    <dgm:pt modelId="{2B37240C-70D9-4F2A-A7AA-9232A3519CD8}" type="parTrans" cxnId="{760E1FF5-8110-4ECE-929C-17C854FEBC13}">
      <dgm:prSet/>
      <dgm:spPr/>
      <dgm:t>
        <a:bodyPr/>
        <a:lstStyle/>
        <a:p>
          <a:endParaRPr lang="en-US"/>
        </a:p>
      </dgm:t>
    </dgm:pt>
    <dgm:pt modelId="{7E65A0FA-04D3-4F67-883E-DA33F67E8D6D}" type="sibTrans" cxnId="{760E1FF5-8110-4ECE-929C-17C854FEBC13}">
      <dgm:prSet/>
      <dgm:spPr/>
      <dgm:t>
        <a:bodyPr/>
        <a:lstStyle/>
        <a:p>
          <a:endParaRPr lang="en-US"/>
        </a:p>
      </dgm:t>
    </dgm:pt>
    <dgm:pt modelId="{08847632-BF37-468A-8B25-157859A74920}">
      <dgm:prSet custT="1"/>
      <dgm:spPr/>
      <dgm:t>
        <a:bodyPr/>
        <a:lstStyle/>
        <a:p>
          <a:r>
            <a:rPr lang="el-GR" sz="2000" dirty="0"/>
            <a:t>Έμφαση στη διαμορφωτική αξιολόγηση - Ατομικό Δελτίο Προόδου</a:t>
          </a:r>
          <a:r>
            <a:rPr lang="en-US" sz="2000" dirty="0"/>
            <a:t> (</a:t>
          </a:r>
          <a:r>
            <a:rPr lang="el-GR" sz="2000" dirty="0"/>
            <a:t>ΑΔΕΠ)</a:t>
          </a:r>
        </a:p>
      </dgm:t>
    </dgm:pt>
    <dgm:pt modelId="{600B8FDF-8E44-4B4C-B54E-F049F94FD477}" type="parTrans" cxnId="{D433C2BD-5A4B-4BD0-8851-BE2EA1AC3547}">
      <dgm:prSet/>
      <dgm:spPr/>
      <dgm:t>
        <a:bodyPr/>
        <a:lstStyle/>
        <a:p>
          <a:endParaRPr lang="en-US"/>
        </a:p>
      </dgm:t>
    </dgm:pt>
    <dgm:pt modelId="{5DD315C9-6CBE-4DF3-8ACB-E35079E13C66}" type="sibTrans" cxnId="{D433C2BD-5A4B-4BD0-8851-BE2EA1AC3547}">
      <dgm:prSet/>
      <dgm:spPr/>
      <dgm:t>
        <a:bodyPr/>
        <a:lstStyle/>
        <a:p>
          <a:endParaRPr lang="en-US"/>
        </a:p>
      </dgm:t>
    </dgm:pt>
    <dgm:pt modelId="{3782BA25-38ED-445D-993A-87F087B0504F}">
      <dgm:prSet custT="1"/>
      <dgm:spPr/>
      <dgm:t>
        <a:bodyPr/>
        <a:lstStyle/>
        <a:p>
          <a:r>
            <a:rPr lang="el-GR" sz="2000" dirty="0"/>
            <a:t>Εισαγωγή τετραμήνων</a:t>
          </a:r>
        </a:p>
      </dgm:t>
    </dgm:pt>
    <dgm:pt modelId="{9AD97947-A7E7-45E1-8B3A-721930C5CAF4}" type="parTrans" cxnId="{DC6BAF98-8C95-4F11-9E85-36F6E7711C3C}">
      <dgm:prSet/>
      <dgm:spPr/>
      <dgm:t>
        <a:bodyPr/>
        <a:lstStyle/>
        <a:p>
          <a:endParaRPr lang="en-US"/>
        </a:p>
      </dgm:t>
    </dgm:pt>
    <dgm:pt modelId="{6289E30E-4084-4083-BF26-CC67622203C8}" type="sibTrans" cxnId="{DC6BAF98-8C95-4F11-9E85-36F6E7711C3C}">
      <dgm:prSet/>
      <dgm:spPr/>
      <dgm:t>
        <a:bodyPr/>
        <a:lstStyle/>
        <a:p>
          <a:endParaRPr lang="en-US"/>
        </a:p>
      </dgm:t>
    </dgm:pt>
    <dgm:pt modelId="{A7B86BD3-7CFA-41DC-8027-23E531316B69}">
      <dgm:prSet custT="1"/>
      <dgm:spPr/>
      <dgm:t>
        <a:bodyPr/>
        <a:lstStyle/>
        <a:p>
          <a:r>
            <a:rPr lang="el-GR" sz="2000" dirty="0"/>
            <a:t>Σχολική Έκθεση Προόδου (ΣΕΠ) από </a:t>
          </a:r>
          <a:r>
            <a:rPr lang="el-GR" sz="2000" dirty="0" err="1"/>
            <a:t>Προδημοτική</a:t>
          </a:r>
          <a:r>
            <a:rPr lang="el-GR" sz="2000" dirty="0"/>
            <a:t> - </a:t>
          </a:r>
          <a:r>
            <a:rPr lang="el-GR" sz="2000" dirty="0" err="1"/>
            <a:t>Στ</a:t>
          </a:r>
          <a:r>
            <a:rPr lang="el-GR" sz="2000" dirty="0"/>
            <a:t>΄ Δημοτικού:          Περιγραφικές κλίμακες αξιολόγησης 4 σημείων Ποιοτικά σχόλια         Αξιολόγηση του </a:t>
          </a:r>
          <a:r>
            <a:rPr lang="el-GR" sz="2000" b="1" dirty="0"/>
            <a:t>βαθμού επίτευξης</a:t>
          </a:r>
          <a:r>
            <a:rPr lang="el-GR" sz="2000" dirty="0"/>
            <a:t> των στόχων αλλά και της </a:t>
          </a:r>
          <a:r>
            <a:rPr lang="el-GR" sz="2000" b="1" dirty="0"/>
            <a:t>συχνότητας</a:t>
          </a:r>
          <a:r>
            <a:rPr lang="el-GR" sz="2000" dirty="0"/>
            <a:t> εμφάνισης συμπεριφορών </a:t>
          </a:r>
        </a:p>
      </dgm:t>
    </dgm:pt>
    <dgm:pt modelId="{011D5C52-AF9C-4C9C-B930-638816B054B3}" type="parTrans" cxnId="{B774BBFD-ACEE-4158-8687-6AB4C5E4FBCC}">
      <dgm:prSet/>
      <dgm:spPr/>
      <dgm:t>
        <a:bodyPr/>
        <a:lstStyle/>
        <a:p>
          <a:endParaRPr lang="en-US"/>
        </a:p>
      </dgm:t>
    </dgm:pt>
    <dgm:pt modelId="{51CD9D08-642A-4CE9-AFF6-99773C7F399E}" type="sibTrans" cxnId="{B774BBFD-ACEE-4158-8687-6AB4C5E4FBCC}">
      <dgm:prSet/>
      <dgm:spPr/>
      <dgm:t>
        <a:bodyPr/>
        <a:lstStyle/>
        <a:p>
          <a:endParaRPr lang="en-US"/>
        </a:p>
      </dgm:t>
    </dgm:pt>
    <dgm:pt modelId="{36ECFC4B-2171-48DC-B0CB-236AAF533CBD}">
      <dgm:prSet custT="1"/>
      <dgm:spPr/>
      <dgm:t>
        <a:bodyPr/>
        <a:lstStyle/>
        <a:p>
          <a:r>
            <a:rPr lang="el-GR" sz="2000" dirty="0"/>
            <a:t>Εναλλακτικές μορφές/τρόποι  συντρέχουσας αξιολόγησης</a:t>
          </a:r>
        </a:p>
      </dgm:t>
    </dgm:pt>
    <dgm:pt modelId="{42EE5ECD-94A5-407E-A496-45FC5487B48A}" type="parTrans" cxnId="{1F75B858-913F-4131-A525-966B6404EBC7}">
      <dgm:prSet/>
      <dgm:spPr/>
      <dgm:t>
        <a:bodyPr/>
        <a:lstStyle/>
        <a:p>
          <a:endParaRPr lang="en-US"/>
        </a:p>
      </dgm:t>
    </dgm:pt>
    <dgm:pt modelId="{1F841CBD-922C-458D-B7E6-28BDB33CAC5D}" type="sibTrans" cxnId="{1F75B858-913F-4131-A525-966B6404EBC7}">
      <dgm:prSet/>
      <dgm:spPr/>
      <dgm:t>
        <a:bodyPr/>
        <a:lstStyle/>
        <a:p>
          <a:endParaRPr lang="en-US"/>
        </a:p>
      </dgm:t>
    </dgm:pt>
    <dgm:pt modelId="{AA81548C-2008-4666-8987-2EC2452C1FE8}" type="pres">
      <dgm:prSet presAssocID="{245866C1-CBAA-498E-80B3-1C8621BE728F}" presName="linearFlow" presStyleCnt="0">
        <dgm:presLayoutVars>
          <dgm:dir/>
          <dgm:animLvl val="lvl"/>
          <dgm:resizeHandles val="exact"/>
        </dgm:presLayoutVars>
      </dgm:prSet>
      <dgm:spPr/>
      <dgm:t>
        <a:bodyPr/>
        <a:lstStyle/>
        <a:p>
          <a:endParaRPr lang="en-US"/>
        </a:p>
      </dgm:t>
    </dgm:pt>
    <dgm:pt modelId="{01B1BE96-AE76-410F-8513-D71CBF8B6858}" type="pres">
      <dgm:prSet presAssocID="{0F692F60-0DB0-42CE-8A86-008CDBB61A70}" presName="composite" presStyleCnt="0"/>
      <dgm:spPr/>
    </dgm:pt>
    <dgm:pt modelId="{7052AE23-E553-4B4F-8100-EC76CF6BCC4D}" type="pres">
      <dgm:prSet presAssocID="{0F692F60-0DB0-42CE-8A86-008CDBB61A70}" presName="parTx" presStyleLbl="node1" presStyleIdx="0" presStyleCnt="2">
        <dgm:presLayoutVars>
          <dgm:chMax val="0"/>
          <dgm:chPref val="0"/>
          <dgm:bulletEnabled val="1"/>
        </dgm:presLayoutVars>
      </dgm:prSet>
      <dgm:spPr/>
      <dgm:t>
        <a:bodyPr/>
        <a:lstStyle/>
        <a:p>
          <a:endParaRPr lang="en-US"/>
        </a:p>
      </dgm:t>
    </dgm:pt>
    <dgm:pt modelId="{B20CA7CD-AB4B-4B4B-8438-71BAB5A149C9}" type="pres">
      <dgm:prSet presAssocID="{0F692F60-0DB0-42CE-8A86-008CDBB61A70}" presName="parSh" presStyleLbl="node1" presStyleIdx="0" presStyleCnt="2"/>
      <dgm:spPr/>
      <dgm:t>
        <a:bodyPr/>
        <a:lstStyle/>
        <a:p>
          <a:endParaRPr lang="en-US"/>
        </a:p>
      </dgm:t>
    </dgm:pt>
    <dgm:pt modelId="{3E921E4B-24C7-46FD-AD79-B5A228FF77F2}" type="pres">
      <dgm:prSet presAssocID="{0F692F60-0DB0-42CE-8A86-008CDBB61A70}" presName="desTx" presStyleLbl="fgAcc1" presStyleIdx="0" presStyleCnt="2">
        <dgm:presLayoutVars>
          <dgm:bulletEnabled val="1"/>
        </dgm:presLayoutVars>
      </dgm:prSet>
      <dgm:spPr/>
      <dgm:t>
        <a:bodyPr/>
        <a:lstStyle/>
        <a:p>
          <a:endParaRPr lang="en-US"/>
        </a:p>
      </dgm:t>
    </dgm:pt>
    <dgm:pt modelId="{C820FA64-09C9-4B1E-9936-576DF07F1298}" type="pres">
      <dgm:prSet presAssocID="{3DBC6CBD-1B88-4E3C-A096-2BA4F49AA067}" presName="sibTrans" presStyleLbl="sibTrans2D1" presStyleIdx="0" presStyleCnt="1"/>
      <dgm:spPr/>
      <dgm:t>
        <a:bodyPr/>
        <a:lstStyle/>
        <a:p>
          <a:endParaRPr lang="en-US"/>
        </a:p>
      </dgm:t>
    </dgm:pt>
    <dgm:pt modelId="{90B5935E-4151-4B51-AFD5-9A616FD9FA93}" type="pres">
      <dgm:prSet presAssocID="{3DBC6CBD-1B88-4E3C-A096-2BA4F49AA067}" presName="connTx" presStyleLbl="sibTrans2D1" presStyleIdx="0" presStyleCnt="1"/>
      <dgm:spPr/>
      <dgm:t>
        <a:bodyPr/>
        <a:lstStyle/>
        <a:p>
          <a:endParaRPr lang="en-US"/>
        </a:p>
      </dgm:t>
    </dgm:pt>
    <dgm:pt modelId="{C82C40C5-7832-4626-962A-A76E0AB26008}" type="pres">
      <dgm:prSet presAssocID="{65A772BB-60C7-4D1E-ABE3-D96D84707FDB}" presName="composite" presStyleCnt="0"/>
      <dgm:spPr/>
    </dgm:pt>
    <dgm:pt modelId="{4880FC4B-313B-4775-AD61-9C74C456FD52}" type="pres">
      <dgm:prSet presAssocID="{65A772BB-60C7-4D1E-ABE3-D96D84707FDB}" presName="parTx" presStyleLbl="node1" presStyleIdx="0" presStyleCnt="2">
        <dgm:presLayoutVars>
          <dgm:chMax val="0"/>
          <dgm:chPref val="0"/>
          <dgm:bulletEnabled val="1"/>
        </dgm:presLayoutVars>
      </dgm:prSet>
      <dgm:spPr/>
      <dgm:t>
        <a:bodyPr/>
        <a:lstStyle/>
        <a:p>
          <a:endParaRPr lang="en-US"/>
        </a:p>
      </dgm:t>
    </dgm:pt>
    <dgm:pt modelId="{A91F7F32-6D4B-4F95-A3C4-0355D6532650}" type="pres">
      <dgm:prSet presAssocID="{65A772BB-60C7-4D1E-ABE3-D96D84707FDB}" presName="parSh" presStyleLbl="node1" presStyleIdx="1" presStyleCnt="2"/>
      <dgm:spPr/>
      <dgm:t>
        <a:bodyPr/>
        <a:lstStyle/>
        <a:p>
          <a:endParaRPr lang="en-US"/>
        </a:p>
      </dgm:t>
    </dgm:pt>
    <dgm:pt modelId="{CDFF5898-E584-42A3-AC5C-8867D95C1EB7}" type="pres">
      <dgm:prSet presAssocID="{65A772BB-60C7-4D1E-ABE3-D96D84707FDB}" presName="desTx" presStyleLbl="fgAcc1" presStyleIdx="1" presStyleCnt="2" custScaleX="130281" custScaleY="101907" custLinFactNeighborX="397" custLinFactNeighborY="-4296">
        <dgm:presLayoutVars>
          <dgm:bulletEnabled val="1"/>
        </dgm:presLayoutVars>
      </dgm:prSet>
      <dgm:spPr/>
      <dgm:t>
        <a:bodyPr/>
        <a:lstStyle/>
        <a:p>
          <a:endParaRPr lang="en-US"/>
        </a:p>
      </dgm:t>
    </dgm:pt>
  </dgm:ptLst>
  <dgm:cxnLst>
    <dgm:cxn modelId="{8F771121-E14E-4C1D-9B6B-7107CF6EDF0E}" srcId="{0F692F60-0DB0-42CE-8A86-008CDBB61A70}" destId="{EB0B00DD-8FEC-4C28-B4BE-85639E8B3B35}" srcOrd="2" destOrd="0" parTransId="{578204C0-9B0A-476E-B9DA-35AC2106FD55}" sibTransId="{6BC5283B-28A6-4CFC-BA1F-8738259951D0}"/>
    <dgm:cxn modelId="{BFFF090E-690D-4650-9316-5A58AB3B87A0}" type="presOf" srcId="{D4DB97F5-A073-4924-852A-994E3E95B34F}" destId="{CDFF5898-E584-42A3-AC5C-8867D95C1EB7}" srcOrd="0" destOrd="0" presId="urn:microsoft.com/office/officeart/2005/8/layout/process3"/>
    <dgm:cxn modelId="{7D072061-E07C-4EF3-9A0F-6E6005E92184}" type="presOf" srcId="{64409085-E58F-4525-879D-9F60CF94A599}" destId="{3E921E4B-24C7-46FD-AD79-B5A228FF77F2}" srcOrd="0" destOrd="0" presId="urn:microsoft.com/office/officeart/2005/8/layout/process3"/>
    <dgm:cxn modelId="{D433C2BD-5A4B-4BD0-8851-BE2EA1AC3547}" srcId="{65A772BB-60C7-4D1E-ABE3-D96D84707FDB}" destId="{08847632-BF37-468A-8B25-157859A74920}" srcOrd="1" destOrd="0" parTransId="{600B8FDF-8E44-4B4C-B54E-F049F94FD477}" sibTransId="{5DD315C9-6CBE-4DF3-8ACB-E35079E13C66}"/>
    <dgm:cxn modelId="{23CE3792-52C6-4CA4-A43C-1D4F7DB4B9E8}" type="presOf" srcId="{65A772BB-60C7-4D1E-ABE3-D96D84707FDB}" destId="{4880FC4B-313B-4775-AD61-9C74C456FD52}" srcOrd="0" destOrd="0" presId="urn:microsoft.com/office/officeart/2005/8/layout/process3"/>
    <dgm:cxn modelId="{F55C84F2-BC3C-4A23-9D2A-ED3E23DFE0A0}" srcId="{245866C1-CBAA-498E-80B3-1C8621BE728F}" destId="{65A772BB-60C7-4D1E-ABE3-D96D84707FDB}" srcOrd="1" destOrd="0" parTransId="{B19084F1-C152-4BF6-A9FB-0746B61A5943}" sibTransId="{660C655C-7E79-42F4-A519-08F210B9880D}"/>
    <dgm:cxn modelId="{41FB97C2-FE22-4648-9E44-2DBC9331F341}" type="presOf" srcId="{3782BA25-38ED-445D-993A-87F087B0504F}" destId="{CDFF5898-E584-42A3-AC5C-8867D95C1EB7}" srcOrd="0" destOrd="4" presId="urn:microsoft.com/office/officeart/2005/8/layout/process3"/>
    <dgm:cxn modelId="{B774BBFD-ACEE-4158-8687-6AB4C5E4FBCC}" srcId="{65A772BB-60C7-4D1E-ABE3-D96D84707FDB}" destId="{A7B86BD3-7CFA-41DC-8027-23E531316B69}" srcOrd="3" destOrd="0" parTransId="{011D5C52-AF9C-4C9C-B930-638816B054B3}" sibTransId="{51CD9D08-642A-4CE9-AFF6-99773C7F399E}"/>
    <dgm:cxn modelId="{DC6BAF98-8C95-4F11-9E85-36F6E7711C3C}" srcId="{65A772BB-60C7-4D1E-ABE3-D96D84707FDB}" destId="{3782BA25-38ED-445D-993A-87F087B0504F}" srcOrd="4" destOrd="0" parTransId="{9AD97947-A7E7-45E1-8B3A-721930C5CAF4}" sibTransId="{6289E30E-4084-4083-BF26-CC67622203C8}"/>
    <dgm:cxn modelId="{22EC2B28-8730-4A34-B263-CD595226B701}" type="presOf" srcId="{3DBC6CBD-1B88-4E3C-A096-2BA4F49AA067}" destId="{C820FA64-09C9-4B1E-9936-576DF07F1298}" srcOrd="0" destOrd="0" presId="urn:microsoft.com/office/officeart/2005/8/layout/process3"/>
    <dgm:cxn modelId="{D105A418-BE7E-460A-804B-36CFBFCFAE41}" type="presOf" srcId="{A7B86BD3-7CFA-41DC-8027-23E531316B69}" destId="{CDFF5898-E584-42A3-AC5C-8867D95C1EB7}" srcOrd="0" destOrd="3" presId="urn:microsoft.com/office/officeart/2005/8/layout/process3"/>
    <dgm:cxn modelId="{FABCD8E5-200E-44E3-B2DE-311220102CCF}" type="presOf" srcId="{80CB23D2-03AA-4DE9-91D8-01F5C6DF5CC2}" destId="{3E921E4B-24C7-46FD-AD79-B5A228FF77F2}" srcOrd="0" destOrd="1" presId="urn:microsoft.com/office/officeart/2005/8/layout/process3"/>
    <dgm:cxn modelId="{B0040265-D6F0-4682-81BC-4CBB7F288EDC}" srcId="{0F692F60-0DB0-42CE-8A86-008CDBB61A70}" destId="{4E927497-611C-4C2C-8A1A-88F8C8BBD1EC}" srcOrd="3" destOrd="0" parTransId="{ABCA746E-506A-4338-A2BE-D3DD07EB035D}" sibTransId="{85A2D352-C928-4051-BDF3-6BEA7239EA23}"/>
    <dgm:cxn modelId="{1F75B858-913F-4131-A525-966B6404EBC7}" srcId="{65A772BB-60C7-4D1E-ABE3-D96D84707FDB}" destId="{36ECFC4B-2171-48DC-B0CB-236AAF533CBD}" srcOrd="2" destOrd="0" parTransId="{42EE5ECD-94A5-407E-A496-45FC5487B48A}" sibTransId="{1F841CBD-922C-458D-B7E6-28BDB33CAC5D}"/>
    <dgm:cxn modelId="{B9B44111-BC38-49F1-9D76-3F70641DF7C1}" type="presOf" srcId="{65A772BB-60C7-4D1E-ABE3-D96D84707FDB}" destId="{A91F7F32-6D4B-4F95-A3C4-0355D6532650}" srcOrd="1" destOrd="0" presId="urn:microsoft.com/office/officeart/2005/8/layout/process3"/>
    <dgm:cxn modelId="{5526CFAA-E1F8-40A6-95BD-962E1F73A190}" type="presOf" srcId="{36ECFC4B-2171-48DC-B0CB-236AAF533CBD}" destId="{CDFF5898-E584-42A3-AC5C-8867D95C1EB7}" srcOrd="0" destOrd="2" presId="urn:microsoft.com/office/officeart/2005/8/layout/process3"/>
    <dgm:cxn modelId="{3F91814B-D552-42C6-84AB-BFD4C2918828}" type="presOf" srcId="{0F692F60-0DB0-42CE-8A86-008CDBB61A70}" destId="{7052AE23-E553-4B4F-8100-EC76CF6BCC4D}" srcOrd="0" destOrd="0" presId="urn:microsoft.com/office/officeart/2005/8/layout/process3"/>
    <dgm:cxn modelId="{6FC3B592-DEB8-40EE-A248-28FACE925ED7}" srcId="{245866C1-CBAA-498E-80B3-1C8621BE728F}" destId="{0F692F60-0DB0-42CE-8A86-008CDBB61A70}" srcOrd="0" destOrd="0" parTransId="{69673B92-1786-4544-A694-0C87EF3E0025}" sibTransId="{3DBC6CBD-1B88-4E3C-A096-2BA4F49AA067}"/>
    <dgm:cxn modelId="{02FE0676-3859-4EAF-96AD-5F327CD55125}" srcId="{0F692F60-0DB0-42CE-8A86-008CDBB61A70}" destId="{11FE3549-DA98-4B84-99E2-0DBB966020D7}" srcOrd="4" destOrd="0" parTransId="{5CEDC4AB-3975-4FA0-8E9F-EA5886BE8E49}" sibTransId="{47781202-272F-4CAE-8521-AC9109550EB7}"/>
    <dgm:cxn modelId="{35BC9F6E-C38B-4CB7-9132-10BF77027E80}" type="presOf" srcId="{08847632-BF37-468A-8B25-157859A74920}" destId="{CDFF5898-E584-42A3-AC5C-8867D95C1EB7}" srcOrd="0" destOrd="1" presId="urn:microsoft.com/office/officeart/2005/8/layout/process3"/>
    <dgm:cxn modelId="{371F54D3-A736-4951-8502-3801C3B276E7}" type="presOf" srcId="{0F692F60-0DB0-42CE-8A86-008CDBB61A70}" destId="{B20CA7CD-AB4B-4B4B-8438-71BAB5A149C9}" srcOrd="1" destOrd="0" presId="urn:microsoft.com/office/officeart/2005/8/layout/process3"/>
    <dgm:cxn modelId="{760E1FF5-8110-4ECE-929C-17C854FEBC13}" srcId="{65A772BB-60C7-4D1E-ABE3-D96D84707FDB}" destId="{D4DB97F5-A073-4924-852A-994E3E95B34F}" srcOrd="0" destOrd="0" parTransId="{2B37240C-70D9-4F2A-A7AA-9232A3519CD8}" sibTransId="{7E65A0FA-04D3-4F67-883E-DA33F67E8D6D}"/>
    <dgm:cxn modelId="{13F95186-2874-448D-8276-BB199586DAD8}" srcId="{0F692F60-0DB0-42CE-8A86-008CDBB61A70}" destId="{80CB23D2-03AA-4DE9-91D8-01F5C6DF5CC2}" srcOrd="1" destOrd="0" parTransId="{8EFCDCEB-A8DE-48A4-9563-31AE4840F5A0}" sibTransId="{7E32A73B-837D-4E54-95ED-595E759B5697}"/>
    <dgm:cxn modelId="{4C32E1D9-56EA-454E-9187-FF6E8CF5F1ED}" srcId="{0F692F60-0DB0-42CE-8A86-008CDBB61A70}" destId="{64409085-E58F-4525-879D-9F60CF94A599}" srcOrd="0" destOrd="0" parTransId="{9DF4B6E2-6403-4969-A50B-236006A96119}" sibTransId="{6D7DF573-0D25-4A4E-8C09-1316EE6454C8}"/>
    <dgm:cxn modelId="{2EFEC39C-3B48-46B3-8C01-CD0283EEF7AE}" type="presOf" srcId="{245866C1-CBAA-498E-80B3-1C8621BE728F}" destId="{AA81548C-2008-4666-8987-2EC2452C1FE8}" srcOrd="0" destOrd="0" presId="urn:microsoft.com/office/officeart/2005/8/layout/process3"/>
    <dgm:cxn modelId="{330AD1BE-F6A5-4492-9A45-FB644284F800}" type="presOf" srcId="{EB0B00DD-8FEC-4C28-B4BE-85639E8B3B35}" destId="{3E921E4B-24C7-46FD-AD79-B5A228FF77F2}" srcOrd="0" destOrd="2" presId="urn:microsoft.com/office/officeart/2005/8/layout/process3"/>
    <dgm:cxn modelId="{120D8332-8839-4665-B6D0-18A33550382A}" type="presOf" srcId="{4E927497-611C-4C2C-8A1A-88F8C8BBD1EC}" destId="{3E921E4B-24C7-46FD-AD79-B5A228FF77F2}" srcOrd="0" destOrd="3" presId="urn:microsoft.com/office/officeart/2005/8/layout/process3"/>
    <dgm:cxn modelId="{499262E0-E8A2-4E5C-A2E2-2107A226CBD6}" type="presOf" srcId="{11FE3549-DA98-4B84-99E2-0DBB966020D7}" destId="{3E921E4B-24C7-46FD-AD79-B5A228FF77F2}" srcOrd="0" destOrd="4" presId="urn:microsoft.com/office/officeart/2005/8/layout/process3"/>
    <dgm:cxn modelId="{9D198535-37E5-4850-8B30-905796BA775E}" type="presOf" srcId="{3DBC6CBD-1B88-4E3C-A096-2BA4F49AA067}" destId="{90B5935E-4151-4B51-AFD5-9A616FD9FA93}" srcOrd="1" destOrd="0" presId="urn:microsoft.com/office/officeart/2005/8/layout/process3"/>
    <dgm:cxn modelId="{AA3D7549-E77F-48F8-B763-0D0F339AEA3A}" type="presParOf" srcId="{AA81548C-2008-4666-8987-2EC2452C1FE8}" destId="{01B1BE96-AE76-410F-8513-D71CBF8B6858}" srcOrd="0" destOrd="0" presId="urn:microsoft.com/office/officeart/2005/8/layout/process3"/>
    <dgm:cxn modelId="{4737210C-89DC-4A1E-8AEC-DFB04223595C}" type="presParOf" srcId="{01B1BE96-AE76-410F-8513-D71CBF8B6858}" destId="{7052AE23-E553-4B4F-8100-EC76CF6BCC4D}" srcOrd="0" destOrd="0" presId="urn:microsoft.com/office/officeart/2005/8/layout/process3"/>
    <dgm:cxn modelId="{428E1CB5-6120-42B6-9C8A-5B51C09B2085}" type="presParOf" srcId="{01B1BE96-AE76-410F-8513-D71CBF8B6858}" destId="{B20CA7CD-AB4B-4B4B-8438-71BAB5A149C9}" srcOrd="1" destOrd="0" presId="urn:microsoft.com/office/officeart/2005/8/layout/process3"/>
    <dgm:cxn modelId="{0E268FBB-97DA-42A7-AD3C-BE5861AB01F1}" type="presParOf" srcId="{01B1BE96-AE76-410F-8513-D71CBF8B6858}" destId="{3E921E4B-24C7-46FD-AD79-B5A228FF77F2}" srcOrd="2" destOrd="0" presId="urn:microsoft.com/office/officeart/2005/8/layout/process3"/>
    <dgm:cxn modelId="{64AE32CB-8AE9-4888-B7D8-8A7F3CBE6AAB}" type="presParOf" srcId="{AA81548C-2008-4666-8987-2EC2452C1FE8}" destId="{C820FA64-09C9-4B1E-9936-576DF07F1298}" srcOrd="1" destOrd="0" presId="urn:microsoft.com/office/officeart/2005/8/layout/process3"/>
    <dgm:cxn modelId="{1BC4BD3C-FAFB-48A6-9440-0656DC9D4FEC}" type="presParOf" srcId="{C820FA64-09C9-4B1E-9936-576DF07F1298}" destId="{90B5935E-4151-4B51-AFD5-9A616FD9FA93}" srcOrd="0" destOrd="0" presId="urn:microsoft.com/office/officeart/2005/8/layout/process3"/>
    <dgm:cxn modelId="{5D1A1C8B-E380-4773-9DE3-75A77EE03365}" type="presParOf" srcId="{AA81548C-2008-4666-8987-2EC2452C1FE8}" destId="{C82C40C5-7832-4626-962A-A76E0AB26008}" srcOrd="2" destOrd="0" presId="urn:microsoft.com/office/officeart/2005/8/layout/process3"/>
    <dgm:cxn modelId="{CBEDBC33-0532-49A6-8FEC-FC5CA93D8146}" type="presParOf" srcId="{C82C40C5-7832-4626-962A-A76E0AB26008}" destId="{4880FC4B-313B-4775-AD61-9C74C456FD52}" srcOrd="0" destOrd="0" presId="urn:microsoft.com/office/officeart/2005/8/layout/process3"/>
    <dgm:cxn modelId="{80BFDA8D-5EE3-4D01-B251-A6D95261833D}" type="presParOf" srcId="{C82C40C5-7832-4626-962A-A76E0AB26008}" destId="{A91F7F32-6D4B-4F95-A3C4-0355D6532650}" srcOrd="1" destOrd="0" presId="urn:microsoft.com/office/officeart/2005/8/layout/process3"/>
    <dgm:cxn modelId="{AD50445F-1295-4659-9320-FEBAB5D78813}" type="presParOf" srcId="{C82C40C5-7832-4626-962A-A76E0AB26008}" destId="{CDFF5898-E584-42A3-AC5C-8867D95C1EB7}" srcOrd="2" destOrd="0" presId="urn:microsoft.com/office/officeart/2005/8/layout/process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5395B14-D993-4D3A-9074-DF89C4C1266D}" type="doc">
      <dgm:prSet loTypeId="urn:microsoft.com/office/officeart/2005/8/layout/venn1" loCatId="relationship" qsTypeId="urn:microsoft.com/office/officeart/2005/8/quickstyle/3d1" qsCatId="3D" csTypeId="urn:microsoft.com/office/officeart/2005/8/colors/colorful2" csCatId="colorful" phldr="1"/>
      <dgm:spPr/>
    </dgm:pt>
    <dgm:pt modelId="{A6414511-0ABC-4E6D-B7C6-0A79BDAC4034}">
      <dgm:prSet phldrT="[Text]" custT="1"/>
      <dgm:spPr>
        <a:solidFill>
          <a:srgbClr val="FFFF00">
            <a:alpha val="50000"/>
          </a:srgbClr>
        </a:solidFill>
      </dgm:spPr>
      <dgm:t>
        <a:bodyPr/>
        <a:lstStyle/>
        <a:p>
          <a:r>
            <a:rPr lang="el-GR" sz="2600" b="1" u="sng" dirty="0">
              <a:solidFill>
                <a:srgbClr val="002060"/>
              </a:solidFill>
            </a:rPr>
            <a:t>Διαμορφωτικός σκοπός</a:t>
          </a:r>
        </a:p>
        <a:p>
          <a:r>
            <a:rPr lang="el-GR" sz="2100" b="0" u="none" dirty="0">
              <a:solidFill>
                <a:srgbClr val="002060"/>
              </a:solidFill>
            </a:rPr>
            <a:t>Αποσκοπεί στο να εντοπίσει πτυχές της μάθησης, καθώς αυτή αναπτύσσεται, και να δώσει </a:t>
          </a:r>
          <a:r>
            <a:rPr lang="el-GR" sz="2100" b="0" u="none" dirty="0">
              <a:solidFill>
                <a:srgbClr val="FF0000"/>
              </a:solidFill>
            </a:rPr>
            <a:t>ανατροφοδότηση</a:t>
          </a:r>
          <a:r>
            <a:rPr lang="el-GR" sz="2100" b="0" u="none" dirty="0">
              <a:solidFill>
                <a:srgbClr val="002060"/>
              </a:solidFill>
            </a:rPr>
            <a:t> η οποία θα εμβαθύνει και θα διαμορφώσει την επόμενη μάθηση για σκοπούς βελτίωσης του μαθητή και κάλυψης των αδυναμιών του.</a:t>
          </a:r>
          <a:endParaRPr lang="en-US" sz="2100" b="0" dirty="0">
            <a:solidFill>
              <a:schemeClr val="tx1"/>
            </a:solidFill>
          </a:endParaRPr>
        </a:p>
      </dgm:t>
    </dgm:pt>
    <dgm:pt modelId="{EAF06802-CF71-4079-A74B-C41D0BEAE032}" type="parTrans" cxnId="{CA1BD5A9-D987-4DE0-8693-361E8BFCDE30}">
      <dgm:prSet/>
      <dgm:spPr/>
      <dgm:t>
        <a:bodyPr/>
        <a:lstStyle/>
        <a:p>
          <a:endParaRPr lang="en-US"/>
        </a:p>
      </dgm:t>
    </dgm:pt>
    <dgm:pt modelId="{D7C2642B-5059-449A-B6FA-E87EE60CCD3B}" type="sibTrans" cxnId="{CA1BD5A9-D987-4DE0-8693-361E8BFCDE30}">
      <dgm:prSet/>
      <dgm:spPr/>
      <dgm:t>
        <a:bodyPr/>
        <a:lstStyle/>
        <a:p>
          <a:endParaRPr lang="en-US"/>
        </a:p>
      </dgm:t>
    </dgm:pt>
    <dgm:pt modelId="{D8DAB984-8DB8-448F-BE58-B24E74562AB8}">
      <dgm:prSet phldrT="[Text]" custT="1"/>
      <dgm:spPr>
        <a:solidFill>
          <a:srgbClr val="0070C0">
            <a:alpha val="30000"/>
          </a:srgbClr>
        </a:solidFill>
      </dgm:spPr>
      <dgm:t>
        <a:bodyPr anchor="t" anchorCtr="0"/>
        <a:lstStyle/>
        <a:p>
          <a:r>
            <a:rPr lang="el-GR" sz="2600" b="1" u="sng" dirty="0">
              <a:solidFill>
                <a:srgbClr val="002060"/>
              </a:solidFill>
            </a:rPr>
            <a:t>Συγκριτικός σκοπός</a:t>
          </a:r>
        </a:p>
        <a:p>
          <a:r>
            <a:rPr lang="el-GR" sz="2200" b="0" u="none" dirty="0">
              <a:solidFill>
                <a:srgbClr val="002060"/>
              </a:solidFill>
            </a:rPr>
            <a:t>αποσκοπεί στο να συνοψίσει τη μάθηση που έχει λάβει χώρα, να καταγράψει, να βαθμολογήσει ή να πιστοποιήσει τα τελικά επιτεύγματα, να </a:t>
          </a:r>
          <a:r>
            <a:rPr lang="el-GR" sz="2200" b="0" u="none" dirty="0">
              <a:solidFill>
                <a:srgbClr val="FF0000"/>
              </a:solidFill>
            </a:rPr>
            <a:t>συγκρίνει</a:t>
          </a:r>
          <a:r>
            <a:rPr lang="el-GR" sz="2200" b="0" u="none" dirty="0">
              <a:solidFill>
                <a:srgbClr val="002060"/>
              </a:solidFill>
            </a:rPr>
            <a:t> και να </a:t>
          </a:r>
          <a:r>
            <a:rPr lang="el-GR" sz="2200" b="0" u="none" dirty="0">
              <a:solidFill>
                <a:srgbClr val="FF0000"/>
              </a:solidFill>
            </a:rPr>
            <a:t>κατατάξει</a:t>
          </a:r>
          <a:r>
            <a:rPr lang="el-GR" sz="2200" b="0" u="none" dirty="0">
              <a:solidFill>
                <a:srgbClr val="002060"/>
              </a:solidFill>
            </a:rPr>
            <a:t> τις επιδόσεις των μαθητών</a:t>
          </a:r>
          <a:endParaRPr lang="en-US" sz="2200" b="0" u="none" dirty="0"/>
        </a:p>
      </dgm:t>
    </dgm:pt>
    <dgm:pt modelId="{FF5E2468-0950-4084-BB39-26EB958C016A}" type="parTrans" cxnId="{1B1B6DC2-B414-472B-8B54-9F4DA2340E62}">
      <dgm:prSet/>
      <dgm:spPr/>
      <dgm:t>
        <a:bodyPr/>
        <a:lstStyle/>
        <a:p>
          <a:endParaRPr lang="en-US"/>
        </a:p>
      </dgm:t>
    </dgm:pt>
    <dgm:pt modelId="{C520B52F-56C2-4525-AA50-0445A2B9F950}" type="sibTrans" cxnId="{1B1B6DC2-B414-472B-8B54-9F4DA2340E62}">
      <dgm:prSet/>
      <dgm:spPr/>
      <dgm:t>
        <a:bodyPr/>
        <a:lstStyle/>
        <a:p>
          <a:endParaRPr lang="en-US"/>
        </a:p>
      </dgm:t>
    </dgm:pt>
    <dgm:pt modelId="{4CEE3214-F690-4693-800C-5979735A566C}" type="pres">
      <dgm:prSet presAssocID="{65395B14-D993-4D3A-9074-DF89C4C1266D}" presName="compositeShape" presStyleCnt="0">
        <dgm:presLayoutVars>
          <dgm:chMax val="7"/>
          <dgm:dir/>
          <dgm:resizeHandles val="exact"/>
        </dgm:presLayoutVars>
      </dgm:prSet>
      <dgm:spPr/>
    </dgm:pt>
    <dgm:pt modelId="{865297A4-E033-4708-9323-D818361D68D7}" type="pres">
      <dgm:prSet presAssocID="{A6414511-0ABC-4E6D-B7C6-0A79BDAC4034}" presName="circ1" presStyleLbl="vennNode1" presStyleIdx="0" presStyleCnt="2"/>
      <dgm:spPr/>
      <dgm:t>
        <a:bodyPr/>
        <a:lstStyle/>
        <a:p>
          <a:endParaRPr lang="en-US"/>
        </a:p>
      </dgm:t>
    </dgm:pt>
    <dgm:pt modelId="{6A2E77E7-9665-499C-8E28-A7BDD09BA2D2}" type="pres">
      <dgm:prSet presAssocID="{A6414511-0ABC-4E6D-B7C6-0A79BDAC4034}" presName="circ1Tx" presStyleLbl="revTx" presStyleIdx="0" presStyleCnt="0">
        <dgm:presLayoutVars>
          <dgm:chMax val="0"/>
          <dgm:chPref val="0"/>
          <dgm:bulletEnabled val="1"/>
        </dgm:presLayoutVars>
      </dgm:prSet>
      <dgm:spPr/>
      <dgm:t>
        <a:bodyPr/>
        <a:lstStyle/>
        <a:p>
          <a:endParaRPr lang="en-US"/>
        </a:p>
      </dgm:t>
    </dgm:pt>
    <dgm:pt modelId="{E99754AB-C0F0-410C-BD3D-98BF61F63B87}" type="pres">
      <dgm:prSet presAssocID="{D8DAB984-8DB8-448F-BE58-B24E74562AB8}" presName="circ2" presStyleLbl="vennNode1" presStyleIdx="1" presStyleCnt="2"/>
      <dgm:spPr/>
      <dgm:t>
        <a:bodyPr/>
        <a:lstStyle/>
        <a:p>
          <a:endParaRPr lang="en-US"/>
        </a:p>
      </dgm:t>
    </dgm:pt>
    <dgm:pt modelId="{82C0C4D3-0968-4338-A270-6667EA852484}" type="pres">
      <dgm:prSet presAssocID="{D8DAB984-8DB8-448F-BE58-B24E74562AB8}" presName="circ2Tx" presStyleLbl="revTx" presStyleIdx="0" presStyleCnt="0">
        <dgm:presLayoutVars>
          <dgm:chMax val="0"/>
          <dgm:chPref val="0"/>
          <dgm:bulletEnabled val="1"/>
        </dgm:presLayoutVars>
      </dgm:prSet>
      <dgm:spPr/>
      <dgm:t>
        <a:bodyPr/>
        <a:lstStyle/>
        <a:p>
          <a:endParaRPr lang="en-US"/>
        </a:p>
      </dgm:t>
    </dgm:pt>
  </dgm:ptLst>
  <dgm:cxnLst>
    <dgm:cxn modelId="{26591602-3EAF-4F78-87F0-0420AC110516}" type="presOf" srcId="{A6414511-0ABC-4E6D-B7C6-0A79BDAC4034}" destId="{865297A4-E033-4708-9323-D818361D68D7}" srcOrd="0" destOrd="0" presId="urn:microsoft.com/office/officeart/2005/8/layout/venn1"/>
    <dgm:cxn modelId="{5F18C3D5-8C29-4798-863E-DDB70AD8C4C3}" type="presOf" srcId="{D8DAB984-8DB8-448F-BE58-B24E74562AB8}" destId="{E99754AB-C0F0-410C-BD3D-98BF61F63B87}" srcOrd="0" destOrd="0" presId="urn:microsoft.com/office/officeart/2005/8/layout/venn1"/>
    <dgm:cxn modelId="{80A394D5-4589-43AB-8BD9-7CABAE50104E}" type="presOf" srcId="{A6414511-0ABC-4E6D-B7C6-0A79BDAC4034}" destId="{6A2E77E7-9665-499C-8E28-A7BDD09BA2D2}" srcOrd="1" destOrd="0" presId="urn:microsoft.com/office/officeart/2005/8/layout/venn1"/>
    <dgm:cxn modelId="{CA1BD5A9-D987-4DE0-8693-361E8BFCDE30}" srcId="{65395B14-D993-4D3A-9074-DF89C4C1266D}" destId="{A6414511-0ABC-4E6D-B7C6-0A79BDAC4034}" srcOrd="0" destOrd="0" parTransId="{EAF06802-CF71-4079-A74B-C41D0BEAE032}" sibTransId="{D7C2642B-5059-449A-B6FA-E87EE60CCD3B}"/>
    <dgm:cxn modelId="{555A687A-8270-4019-8079-7DF7A4FDB170}" type="presOf" srcId="{65395B14-D993-4D3A-9074-DF89C4C1266D}" destId="{4CEE3214-F690-4693-800C-5979735A566C}" srcOrd="0" destOrd="0" presId="urn:microsoft.com/office/officeart/2005/8/layout/venn1"/>
    <dgm:cxn modelId="{DBD59C76-AB7D-45FC-B703-30A8A31C707C}" type="presOf" srcId="{D8DAB984-8DB8-448F-BE58-B24E74562AB8}" destId="{82C0C4D3-0968-4338-A270-6667EA852484}" srcOrd="1" destOrd="0" presId="urn:microsoft.com/office/officeart/2005/8/layout/venn1"/>
    <dgm:cxn modelId="{1B1B6DC2-B414-472B-8B54-9F4DA2340E62}" srcId="{65395B14-D993-4D3A-9074-DF89C4C1266D}" destId="{D8DAB984-8DB8-448F-BE58-B24E74562AB8}" srcOrd="1" destOrd="0" parTransId="{FF5E2468-0950-4084-BB39-26EB958C016A}" sibTransId="{C520B52F-56C2-4525-AA50-0445A2B9F950}"/>
    <dgm:cxn modelId="{23ECCD25-E58A-41FD-8C5A-A6D0CA21E53A}" type="presParOf" srcId="{4CEE3214-F690-4693-800C-5979735A566C}" destId="{865297A4-E033-4708-9323-D818361D68D7}" srcOrd="0" destOrd="0" presId="urn:microsoft.com/office/officeart/2005/8/layout/venn1"/>
    <dgm:cxn modelId="{4C221322-EFD1-4B8C-9464-ED85ADBBA468}" type="presParOf" srcId="{4CEE3214-F690-4693-800C-5979735A566C}" destId="{6A2E77E7-9665-499C-8E28-A7BDD09BA2D2}" srcOrd="1" destOrd="0" presId="urn:microsoft.com/office/officeart/2005/8/layout/venn1"/>
    <dgm:cxn modelId="{48A3954A-DCDF-45B1-BF90-DABE0BBB2F86}" type="presParOf" srcId="{4CEE3214-F690-4693-800C-5979735A566C}" destId="{E99754AB-C0F0-410C-BD3D-98BF61F63B87}" srcOrd="2" destOrd="0" presId="urn:microsoft.com/office/officeart/2005/8/layout/venn1"/>
    <dgm:cxn modelId="{CB2BAA4F-2121-4F10-AEC6-3689A64E297F}" type="presParOf" srcId="{4CEE3214-F690-4693-800C-5979735A566C}" destId="{82C0C4D3-0968-4338-A270-6667EA852484}" srcOrd="3" destOrd="0" presId="urn:microsoft.com/office/officeart/2005/8/layout/venn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1B7B33AA-AF44-4838-8021-5F873579304D}" type="doc">
      <dgm:prSet loTypeId="urn:microsoft.com/office/officeart/2005/8/layout/venn2" loCatId="relationship" qsTypeId="urn:microsoft.com/office/officeart/2005/8/quickstyle/3d1" qsCatId="3D" csTypeId="urn:microsoft.com/office/officeart/2005/8/colors/colorful2" csCatId="colorful" phldr="1"/>
      <dgm:spPr/>
      <dgm:t>
        <a:bodyPr/>
        <a:lstStyle/>
        <a:p>
          <a:endParaRPr lang="en-US"/>
        </a:p>
      </dgm:t>
    </dgm:pt>
    <dgm:pt modelId="{5649BCA5-5519-4004-9BE8-76FB2FF438D2}">
      <dgm:prSet phldrT="[Text]" custT="1"/>
      <dgm:spPr>
        <a:solidFill>
          <a:srgbClr val="C00000"/>
        </a:solidFill>
      </dgm:spPr>
      <dgm:t>
        <a:bodyPr/>
        <a:lstStyle/>
        <a:p>
          <a:endParaRPr lang="el-GR" sz="1800" dirty="0"/>
        </a:p>
        <a:p>
          <a:r>
            <a:rPr lang="el-GR" sz="1600" dirty="0"/>
            <a:t>Προσωπική και Κοινωνική Συνειδητοποίηση-Συναισθηματική Ενδυνάμωση Κινητικές Δεξιότητες Νοητική Ενδυνάμωση</a:t>
          </a:r>
          <a:endParaRPr lang="en-US" sz="1600" dirty="0"/>
        </a:p>
      </dgm:t>
    </dgm:pt>
    <dgm:pt modelId="{264CAEBC-5519-4C99-A3D2-A2A65D375485}" type="parTrans" cxnId="{DABD7066-38D3-4F5B-8CA6-6F3B6ECB20DD}">
      <dgm:prSet/>
      <dgm:spPr/>
      <dgm:t>
        <a:bodyPr/>
        <a:lstStyle/>
        <a:p>
          <a:endParaRPr lang="en-US"/>
        </a:p>
      </dgm:t>
    </dgm:pt>
    <dgm:pt modelId="{403A922D-E88B-48B3-A53C-5F371177A963}" type="sibTrans" cxnId="{DABD7066-38D3-4F5B-8CA6-6F3B6ECB20DD}">
      <dgm:prSet/>
      <dgm:spPr/>
      <dgm:t>
        <a:bodyPr/>
        <a:lstStyle/>
        <a:p>
          <a:endParaRPr lang="en-US"/>
        </a:p>
      </dgm:t>
    </dgm:pt>
    <dgm:pt modelId="{FA6CB629-859C-4F8A-811C-4E5E6D2B243D}">
      <dgm:prSet phldrT="[Text]" custT="1"/>
      <dgm:spPr>
        <a:solidFill>
          <a:srgbClr val="009900"/>
        </a:solidFill>
      </dgm:spPr>
      <dgm:t>
        <a:bodyPr/>
        <a:lstStyle/>
        <a:p>
          <a:pPr algn="ctr"/>
          <a:r>
            <a:rPr lang="el-GR" sz="1600" dirty="0"/>
            <a:t>Βαθμός επίτευξης Επιδιώξεων/ Πλαισίου Εξέλιξης Επιδιώξεων στη </a:t>
          </a:r>
          <a:r>
            <a:rPr lang="el-GR" sz="1600" dirty="0" smtClean="0"/>
            <a:t>Γλωσσική Αγωγή </a:t>
          </a:r>
          <a:r>
            <a:rPr lang="el-GR" sz="1600" dirty="0"/>
            <a:t>και στα Μαθηματικά με βάση τους ΑΞΟΝΕΣ</a:t>
          </a:r>
          <a:endParaRPr lang="en-US" sz="1600" dirty="0"/>
        </a:p>
      </dgm:t>
    </dgm:pt>
    <dgm:pt modelId="{74E4B310-CB58-486C-9B01-B979335A87C4}" type="sibTrans" cxnId="{CE8B6946-E9DD-4EA6-938C-627A2B80DBD4}">
      <dgm:prSet/>
      <dgm:spPr/>
      <dgm:t>
        <a:bodyPr/>
        <a:lstStyle/>
        <a:p>
          <a:endParaRPr lang="en-US"/>
        </a:p>
      </dgm:t>
    </dgm:pt>
    <dgm:pt modelId="{59E52D88-F88B-4B56-9D3E-5048841C4A03}" type="parTrans" cxnId="{CE8B6946-E9DD-4EA6-938C-627A2B80DBD4}">
      <dgm:prSet/>
      <dgm:spPr/>
      <dgm:t>
        <a:bodyPr/>
        <a:lstStyle/>
        <a:p>
          <a:endParaRPr lang="en-US"/>
        </a:p>
      </dgm:t>
    </dgm:pt>
    <dgm:pt modelId="{F24E00C7-E7D0-45EE-B0B5-8EF87F850C03}" type="pres">
      <dgm:prSet presAssocID="{1B7B33AA-AF44-4838-8021-5F873579304D}" presName="Name0" presStyleCnt="0">
        <dgm:presLayoutVars>
          <dgm:chMax val="7"/>
          <dgm:resizeHandles val="exact"/>
        </dgm:presLayoutVars>
      </dgm:prSet>
      <dgm:spPr/>
      <dgm:t>
        <a:bodyPr/>
        <a:lstStyle/>
        <a:p>
          <a:endParaRPr lang="en-US"/>
        </a:p>
      </dgm:t>
    </dgm:pt>
    <dgm:pt modelId="{F83D89CB-98EE-4EB7-A795-29D26FC70CB3}" type="pres">
      <dgm:prSet presAssocID="{1B7B33AA-AF44-4838-8021-5F873579304D}" presName="comp1" presStyleCnt="0"/>
      <dgm:spPr/>
    </dgm:pt>
    <dgm:pt modelId="{8C2BA410-40EA-43AA-8335-C56965457ACA}" type="pres">
      <dgm:prSet presAssocID="{1B7B33AA-AF44-4838-8021-5F873579304D}" presName="circle1" presStyleLbl="node1" presStyleIdx="0" presStyleCnt="2" custScaleY="114965" custLinFactNeighborX="-880" custLinFactNeighborY="6464"/>
      <dgm:spPr/>
      <dgm:t>
        <a:bodyPr/>
        <a:lstStyle/>
        <a:p>
          <a:endParaRPr lang="en-US"/>
        </a:p>
      </dgm:t>
    </dgm:pt>
    <dgm:pt modelId="{7289214E-F576-447B-856B-4736760A1CA3}" type="pres">
      <dgm:prSet presAssocID="{1B7B33AA-AF44-4838-8021-5F873579304D}" presName="c1text" presStyleLbl="node1" presStyleIdx="0" presStyleCnt="2">
        <dgm:presLayoutVars>
          <dgm:bulletEnabled val="1"/>
        </dgm:presLayoutVars>
      </dgm:prSet>
      <dgm:spPr/>
      <dgm:t>
        <a:bodyPr/>
        <a:lstStyle/>
        <a:p>
          <a:endParaRPr lang="en-US"/>
        </a:p>
      </dgm:t>
    </dgm:pt>
    <dgm:pt modelId="{B610E75F-1C2A-47F1-A194-65C0DF53B3AE}" type="pres">
      <dgm:prSet presAssocID="{1B7B33AA-AF44-4838-8021-5F873579304D}" presName="comp2" presStyleCnt="0"/>
      <dgm:spPr/>
    </dgm:pt>
    <dgm:pt modelId="{985EF60D-F2F4-4896-AA58-AEC3449C867C}" type="pres">
      <dgm:prSet presAssocID="{1B7B33AA-AF44-4838-8021-5F873579304D}" presName="circle2" presStyleLbl="node1" presStyleIdx="1" presStyleCnt="2" custScaleX="111905" custScaleY="86687" custLinFactNeighborX="-1190" custLinFactNeighborY="26157"/>
      <dgm:spPr/>
      <dgm:t>
        <a:bodyPr/>
        <a:lstStyle/>
        <a:p>
          <a:endParaRPr lang="en-US"/>
        </a:p>
      </dgm:t>
    </dgm:pt>
    <dgm:pt modelId="{9E2DF196-081F-4858-BEED-CB36EC99417D}" type="pres">
      <dgm:prSet presAssocID="{1B7B33AA-AF44-4838-8021-5F873579304D}" presName="c2text" presStyleLbl="node1" presStyleIdx="1" presStyleCnt="2">
        <dgm:presLayoutVars>
          <dgm:bulletEnabled val="1"/>
        </dgm:presLayoutVars>
      </dgm:prSet>
      <dgm:spPr/>
      <dgm:t>
        <a:bodyPr/>
        <a:lstStyle/>
        <a:p>
          <a:endParaRPr lang="en-US"/>
        </a:p>
      </dgm:t>
    </dgm:pt>
  </dgm:ptLst>
  <dgm:cxnLst>
    <dgm:cxn modelId="{8F121A43-A990-4832-A54E-8FF46CB5BC7C}" type="presOf" srcId="{5649BCA5-5519-4004-9BE8-76FB2FF438D2}" destId="{8C2BA410-40EA-43AA-8335-C56965457ACA}" srcOrd="0" destOrd="0" presId="urn:microsoft.com/office/officeart/2005/8/layout/venn2"/>
    <dgm:cxn modelId="{0D1234BB-635B-44AA-98DC-49C69268CBEB}" type="presOf" srcId="{FA6CB629-859C-4F8A-811C-4E5E6D2B243D}" destId="{9E2DF196-081F-4858-BEED-CB36EC99417D}" srcOrd="1" destOrd="0" presId="urn:microsoft.com/office/officeart/2005/8/layout/venn2"/>
    <dgm:cxn modelId="{94A1AF73-3783-4567-910B-C7845929D5EF}" type="presOf" srcId="{1B7B33AA-AF44-4838-8021-5F873579304D}" destId="{F24E00C7-E7D0-45EE-B0B5-8EF87F850C03}" srcOrd="0" destOrd="0" presId="urn:microsoft.com/office/officeart/2005/8/layout/venn2"/>
    <dgm:cxn modelId="{516FA0EB-004C-4D27-BDA9-5A286AE5E1E4}" type="presOf" srcId="{5649BCA5-5519-4004-9BE8-76FB2FF438D2}" destId="{7289214E-F576-447B-856B-4736760A1CA3}" srcOrd="1" destOrd="0" presId="urn:microsoft.com/office/officeart/2005/8/layout/venn2"/>
    <dgm:cxn modelId="{DABD7066-38D3-4F5B-8CA6-6F3B6ECB20DD}" srcId="{1B7B33AA-AF44-4838-8021-5F873579304D}" destId="{5649BCA5-5519-4004-9BE8-76FB2FF438D2}" srcOrd="0" destOrd="0" parTransId="{264CAEBC-5519-4C99-A3D2-A2A65D375485}" sibTransId="{403A922D-E88B-48B3-A53C-5F371177A963}"/>
    <dgm:cxn modelId="{9682D72C-CF83-4573-A362-5A76E606E9CA}" type="presOf" srcId="{FA6CB629-859C-4F8A-811C-4E5E6D2B243D}" destId="{985EF60D-F2F4-4896-AA58-AEC3449C867C}" srcOrd="0" destOrd="0" presId="urn:microsoft.com/office/officeart/2005/8/layout/venn2"/>
    <dgm:cxn modelId="{CE8B6946-E9DD-4EA6-938C-627A2B80DBD4}" srcId="{1B7B33AA-AF44-4838-8021-5F873579304D}" destId="{FA6CB629-859C-4F8A-811C-4E5E6D2B243D}" srcOrd="1" destOrd="0" parTransId="{59E52D88-F88B-4B56-9D3E-5048841C4A03}" sibTransId="{74E4B310-CB58-486C-9B01-B979335A87C4}"/>
    <dgm:cxn modelId="{DAD73C53-23EA-4EDC-8601-76A96E02C439}" type="presParOf" srcId="{F24E00C7-E7D0-45EE-B0B5-8EF87F850C03}" destId="{F83D89CB-98EE-4EB7-A795-29D26FC70CB3}" srcOrd="0" destOrd="0" presId="urn:microsoft.com/office/officeart/2005/8/layout/venn2"/>
    <dgm:cxn modelId="{8D1A0F35-EB0C-46A7-922C-833C5CD76580}" type="presParOf" srcId="{F83D89CB-98EE-4EB7-A795-29D26FC70CB3}" destId="{8C2BA410-40EA-43AA-8335-C56965457ACA}" srcOrd="0" destOrd="0" presId="urn:microsoft.com/office/officeart/2005/8/layout/venn2"/>
    <dgm:cxn modelId="{757A9E39-11E7-4695-B607-8F9C50958CC8}" type="presParOf" srcId="{F83D89CB-98EE-4EB7-A795-29D26FC70CB3}" destId="{7289214E-F576-447B-856B-4736760A1CA3}" srcOrd="1" destOrd="0" presId="urn:microsoft.com/office/officeart/2005/8/layout/venn2"/>
    <dgm:cxn modelId="{80816A64-BB7D-40D4-9FF5-045B182C00BA}" type="presParOf" srcId="{F24E00C7-E7D0-45EE-B0B5-8EF87F850C03}" destId="{B610E75F-1C2A-47F1-A194-65C0DF53B3AE}" srcOrd="1" destOrd="0" presId="urn:microsoft.com/office/officeart/2005/8/layout/venn2"/>
    <dgm:cxn modelId="{12729C91-3621-434C-B02D-9A39093845FB}" type="presParOf" srcId="{B610E75F-1C2A-47F1-A194-65C0DF53B3AE}" destId="{985EF60D-F2F4-4896-AA58-AEC3449C867C}" srcOrd="0" destOrd="0" presId="urn:microsoft.com/office/officeart/2005/8/layout/venn2"/>
    <dgm:cxn modelId="{07A306C7-36C1-4F59-84B5-8D0A0388E272}" type="presParOf" srcId="{B610E75F-1C2A-47F1-A194-65C0DF53B3AE}" destId="{9E2DF196-081F-4858-BEED-CB36EC99417D}" srcOrd="1" destOrd="0" presId="urn:microsoft.com/office/officeart/2005/8/layout/venn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1B7B33AA-AF44-4838-8021-5F873579304D}" type="doc">
      <dgm:prSet loTypeId="urn:microsoft.com/office/officeart/2005/8/layout/venn2" loCatId="relationship" qsTypeId="urn:microsoft.com/office/officeart/2005/8/quickstyle/3d1" qsCatId="3D" csTypeId="urn:microsoft.com/office/officeart/2005/8/colors/colorful2" csCatId="colorful" phldr="1"/>
      <dgm:spPr/>
      <dgm:t>
        <a:bodyPr/>
        <a:lstStyle/>
        <a:p>
          <a:endParaRPr lang="en-US"/>
        </a:p>
      </dgm:t>
    </dgm:pt>
    <dgm:pt modelId="{5649BCA5-5519-4004-9BE8-76FB2FF438D2}">
      <dgm:prSet phldrT="[Text]" custT="1"/>
      <dgm:spPr>
        <a:solidFill>
          <a:srgbClr val="C00000"/>
        </a:solidFill>
      </dgm:spPr>
      <dgm:t>
        <a:bodyPr/>
        <a:lstStyle/>
        <a:p>
          <a:endParaRPr lang="el-GR" sz="1800" dirty="0"/>
        </a:p>
        <a:p>
          <a:r>
            <a:rPr lang="el-GR" sz="2000" dirty="0"/>
            <a:t>Μαθησιακές, Συναισθηματικές και Κοινωνικές Συμπεριφορές</a:t>
          </a:r>
          <a:endParaRPr lang="en-US" sz="2000" dirty="0"/>
        </a:p>
      </dgm:t>
    </dgm:pt>
    <dgm:pt modelId="{264CAEBC-5519-4C99-A3D2-A2A65D375485}" type="parTrans" cxnId="{DABD7066-38D3-4F5B-8CA6-6F3B6ECB20DD}">
      <dgm:prSet/>
      <dgm:spPr/>
      <dgm:t>
        <a:bodyPr/>
        <a:lstStyle/>
        <a:p>
          <a:endParaRPr lang="en-US"/>
        </a:p>
      </dgm:t>
    </dgm:pt>
    <dgm:pt modelId="{403A922D-E88B-48B3-A53C-5F371177A963}" type="sibTrans" cxnId="{DABD7066-38D3-4F5B-8CA6-6F3B6ECB20DD}">
      <dgm:prSet/>
      <dgm:spPr/>
      <dgm:t>
        <a:bodyPr/>
        <a:lstStyle/>
        <a:p>
          <a:endParaRPr lang="en-US"/>
        </a:p>
      </dgm:t>
    </dgm:pt>
    <dgm:pt modelId="{FA6CB629-859C-4F8A-811C-4E5E6D2B243D}">
      <dgm:prSet phldrT="[Text]" custT="1"/>
      <dgm:spPr>
        <a:solidFill>
          <a:srgbClr val="009900"/>
        </a:solidFill>
      </dgm:spPr>
      <dgm:t>
        <a:bodyPr/>
        <a:lstStyle/>
        <a:p>
          <a:pPr algn="ctr"/>
          <a:r>
            <a:rPr lang="el-GR" sz="2000" dirty="0"/>
            <a:t>Βαθμός επίτευξης </a:t>
          </a:r>
          <a:r>
            <a:rPr lang="el-GR" sz="2000" dirty="0" smtClean="0"/>
            <a:t>επιδιωκόμενων αποτελεσμάτων στα </a:t>
          </a:r>
          <a:r>
            <a:rPr lang="el-GR" sz="2000" dirty="0"/>
            <a:t>Ελληνικά και Μαθηματικά</a:t>
          </a:r>
          <a:endParaRPr lang="en-US" sz="2000" dirty="0"/>
        </a:p>
      </dgm:t>
    </dgm:pt>
    <dgm:pt modelId="{74E4B310-CB58-486C-9B01-B979335A87C4}" type="sibTrans" cxnId="{CE8B6946-E9DD-4EA6-938C-627A2B80DBD4}">
      <dgm:prSet/>
      <dgm:spPr/>
      <dgm:t>
        <a:bodyPr/>
        <a:lstStyle/>
        <a:p>
          <a:endParaRPr lang="en-US"/>
        </a:p>
      </dgm:t>
    </dgm:pt>
    <dgm:pt modelId="{59E52D88-F88B-4B56-9D3E-5048841C4A03}" type="parTrans" cxnId="{CE8B6946-E9DD-4EA6-938C-627A2B80DBD4}">
      <dgm:prSet/>
      <dgm:spPr/>
      <dgm:t>
        <a:bodyPr/>
        <a:lstStyle/>
        <a:p>
          <a:endParaRPr lang="en-US"/>
        </a:p>
      </dgm:t>
    </dgm:pt>
    <dgm:pt modelId="{F24E00C7-E7D0-45EE-B0B5-8EF87F850C03}" type="pres">
      <dgm:prSet presAssocID="{1B7B33AA-AF44-4838-8021-5F873579304D}" presName="Name0" presStyleCnt="0">
        <dgm:presLayoutVars>
          <dgm:chMax val="7"/>
          <dgm:resizeHandles val="exact"/>
        </dgm:presLayoutVars>
      </dgm:prSet>
      <dgm:spPr/>
      <dgm:t>
        <a:bodyPr/>
        <a:lstStyle/>
        <a:p>
          <a:endParaRPr lang="en-US"/>
        </a:p>
      </dgm:t>
    </dgm:pt>
    <dgm:pt modelId="{F83D89CB-98EE-4EB7-A795-29D26FC70CB3}" type="pres">
      <dgm:prSet presAssocID="{1B7B33AA-AF44-4838-8021-5F873579304D}" presName="comp1" presStyleCnt="0"/>
      <dgm:spPr/>
    </dgm:pt>
    <dgm:pt modelId="{8C2BA410-40EA-43AA-8335-C56965457ACA}" type="pres">
      <dgm:prSet presAssocID="{1B7B33AA-AF44-4838-8021-5F873579304D}" presName="circle1" presStyleLbl="node1" presStyleIdx="0" presStyleCnt="2" custScaleY="114965" custLinFactNeighborX="-893" custLinFactNeighborY="6036"/>
      <dgm:spPr/>
      <dgm:t>
        <a:bodyPr/>
        <a:lstStyle/>
        <a:p>
          <a:endParaRPr lang="en-US"/>
        </a:p>
      </dgm:t>
    </dgm:pt>
    <dgm:pt modelId="{7289214E-F576-447B-856B-4736760A1CA3}" type="pres">
      <dgm:prSet presAssocID="{1B7B33AA-AF44-4838-8021-5F873579304D}" presName="c1text" presStyleLbl="node1" presStyleIdx="0" presStyleCnt="2">
        <dgm:presLayoutVars>
          <dgm:bulletEnabled val="1"/>
        </dgm:presLayoutVars>
      </dgm:prSet>
      <dgm:spPr/>
      <dgm:t>
        <a:bodyPr/>
        <a:lstStyle/>
        <a:p>
          <a:endParaRPr lang="en-US"/>
        </a:p>
      </dgm:t>
    </dgm:pt>
    <dgm:pt modelId="{B610E75F-1C2A-47F1-A194-65C0DF53B3AE}" type="pres">
      <dgm:prSet presAssocID="{1B7B33AA-AF44-4838-8021-5F873579304D}" presName="comp2" presStyleCnt="0"/>
      <dgm:spPr/>
    </dgm:pt>
    <dgm:pt modelId="{985EF60D-F2F4-4896-AA58-AEC3449C867C}" type="pres">
      <dgm:prSet presAssocID="{1B7B33AA-AF44-4838-8021-5F873579304D}" presName="circle2" presStyleLbl="node1" presStyleIdx="1" presStyleCnt="2" custScaleX="111905" custScaleY="86687" custLinFactNeighborX="-1190" custLinFactNeighborY="26157"/>
      <dgm:spPr/>
      <dgm:t>
        <a:bodyPr/>
        <a:lstStyle/>
        <a:p>
          <a:endParaRPr lang="en-US"/>
        </a:p>
      </dgm:t>
    </dgm:pt>
    <dgm:pt modelId="{9E2DF196-081F-4858-BEED-CB36EC99417D}" type="pres">
      <dgm:prSet presAssocID="{1B7B33AA-AF44-4838-8021-5F873579304D}" presName="c2text" presStyleLbl="node1" presStyleIdx="1" presStyleCnt="2">
        <dgm:presLayoutVars>
          <dgm:bulletEnabled val="1"/>
        </dgm:presLayoutVars>
      </dgm:prSet>
      <dgm:spPr/>
      <dgm:t>
        <a:bodyPr/>
        <a:lstStyle/>
        <a:p>
          <a:endParaRPr lang="en-US"/>
        </a:p>
      </dgm:t>
    </dgm:pt>
  </dgm:ptLst>
  <dgm:cxnLst>
    <dgm:cxn modelId="{8F121A43-A990-4832-A54E-8FF46CB5BC7C}" type="presOf" srcId="{5649BCA5-5519-4004-9BE8-76FB2FF438D2}" destId="{8C2BA410-40EA-43AA-8335-C56965457ACA}" srcOrd="0" destOrd="0" presId="urn:microsoft.com/office/officeart/2005/8/layout/venn2"/>
    <dgm:cxn modelId="{0D1234BB-635B-44AA-98DC-49C69268CBEB}" type="presOf" srcId="{FA6CB629-859C-4F8A-811C-4E5E6D2B243D}" destId="{9E2DF196-081F-4858-BEED-CB36EC99417D}" srcOrd="1" destOrd="0" presId="urn:microsoft.com/office/officeart/2005/8/layout/venn2"/>
    <dgm:cxn modelId="{94A1AF73-3783-4567-910B-C7845929D5EF}" type="presOf" srcId="{1B7B33AA-AF44-4838-8021-5F873579304D}" destId="{F24E00C7-E7D0-45EE-B0B5-8EF87F850C03}" srcOrd="0" destOrd="0" presId="urn:microsoft.com/office/officeart/2005/8/layout/venn2"/>
    <dgm:cxn modelId="{516FA0EB-004C-4D27-BDA9-5A286AE5E1E4}" type="presOf" srcId="{5649BCA5-5519-4004-9BE8-76FB2FF438D2}" destId="{7289214E-F576-447B-856B-4736760A1CA3}" srcOrd="1" destOrd="0" presId="urn:microsoft.com/office/officeart/2005/8/layout/venn2"/>
    <dgm:cxn modelId="{DABD7066-38D3-4F5B-8CA6-6F3B6ECB20DD}" srcId="{1B7B33AA-AF44-4838-8021-5F873579304D}" destId="{5649BCA5-5519-4004-9BE8-76FB2FF438D2}" srcOrd="0" destOrd="0" parTransId="{264CAEBC-5519-4C99-A3D2-A2A65D375485}" sibTransId="{403A922D-E88B-48B3-A53C-5F371177A963}"/>
    <dgm:cxn modelId="{9682D72C-CF83-4573-A362-5A76E606E9CA}" type="presOf" srcId="{FA6CB629-859C-4F8A-811C-4E5E6D2B243D}" destId="{985EF60D-F2F4-4896-AA58-AEC3449C867C}" srcOrd="0" destOrd="0" presId="urn:microsoft.com/office/officeart/2005/8/layout/venn2"/>
    <dgm:cxn modelId="{CE8B6946-E9DD-4EA6-938C-627A2B80DBD4}" srcId="{1B7B33AA-AF44-4838-8021-5F873579304D}" destId="{FA6CB629-859C-4F8A-811C-4E5E6D2B243D}" srcOrd="1" destOrd="0" parTransId="{59E52D88-F88B-4B56-9D3E-5048841C4A03}" sibTransId="{74E4B310-CB58-486C-9B01-B979335A87C4}"/>
    <dgm:cxn modelId="{DAD73C53-23EA-4EDC-8601-76A96E02C439}" type="presParOf" srcId="{F24E00C7-E7D0-45EE-B0B5-8EF87F850C03}" destId="{F83D89CB-98EE-4EB7-A795-29D26FC70CB3}" srcOrd="0" destOrd="0" presId="urn:microsoft.com/office/officeart/2005/8/layout/venn2"/>
    <dgm:cxn modelId="{8D1A0F35-EB0C-46A7-922C-833C5CD76580}" type="presParOf" srcId="{F83D89CB-98EE-4EB7-A795-29D26FC70CB3}" destId="{8C2BA410-40EA-43AA-8335-C56965457ACA}" srcOrd="0" destOrd="0" presId="urn:microsoft.com/office/officeart/2005/8/layout/venn2"/>
    <dgm:cxn modelId="{757A9E39-11E7-4695-B607-8F9C50958CC8}" type="presParOf" srcId="{F83D89CB-98EE-4EB7-A795-29D26FC70CB3}" destId="{7289214E-F576-447B-856B-4736760A1CA3}" srcOrd="1" destOrd="0" presId="urn:microsoft.com/office/officeart/2005/8/layout/venn2"/>
    <dgm:cxn modelId="{80816A64-BB7D-40D4-9FF5-045B182C00BA}" type="presParOf" srcId="{F24E00C7-E7D0-45EE-B0B5-8EF87F850C03}" destId="{B610E75F-1C2A-47F1-A194-65C0DF53B3AE}" srcOrd="1" destOrd="0" presId="urn:microsoft.com/office/officeart/2005/8/layout/venn2"/>
    <dgm:cxn modelId="{12729C91-3621-434C-B02D-9A39093845FB}" type="presParOf" srcId="{B610E75F-1C2A-47F1-A194-65C0DF53B3AE}" destId="{985EF60D-F2F4-4896-AA58-AEC3449C867C}" srcOrd="0" destOrd="0" presId="urn:microsoft.com/office/officeart/2005/8/layout/venn2"/>
    <dgm:cxn modelId="{07A306C7-36C1-4F59-84B5-8D0A0388E272}" type="presParOf" srcId="{B610E75F-1C2A-47F1-A194-65C0DF53B3AE}" destId="{9E2DF196-081F-4858-BEED-CB36EC99417D}" srcOrd="1" destOrd="0" presId="urn:microsoft.com/office/officeart/2005/8/layout/venn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D07E3E-90CC-4FD2-8343-1738AE137B41}">
      <dsp:nvSpPr>
        <dsp:cNvPr id="0" name=""/>
        <dsp:cNvSpPr/>
      </dsp:nvSpPr>
      <dsp:spPr>
        <a:xfrm>
          <a:off x="117579" y="0"/>
          <a:ext cx="8597145" cy="5373216"/>
        </a:xfrm>
        <a:prstGeom prst="swooshArrow">
          <a:avLst>
            <a:gd name="adj1" fmla="val 25000"/>
            <a:gd name="adj2" fmla="val 25000"/>
          </a:avLst>
        </a:prstGeom>
        <a:solidFill>
          <a:schemeClr val="accent1">
            <a:lumMod val="40000"/>
            <a:lumOff val="60000"/>
          </a:schemeClr>
        </a:soli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sp>
    <dsp:sp modelId="{1D0CEA55-BE66-4EF6-BD9D-973E74BF3861}">
      <dsp:nvSpPr>
        <dsp:cNvPr id="0" name=""/>
        <dsp:cNvSpPr/>
      </dsp:nvSpPr>
      <dsp:spPr>
        <a:xfrm>
          <a:off x="964398" y="3995523"/>
          <a:ext cx="197734" cy="197734"/>
        </a:xfrm>
        <a:prstGeom prst="ellipse">
          <a:avLst/>
        </a:prstGeom>
        <a:solidFill>
          <a:schemeClr val="accent1">
            <a:hueOff val="0"/>
            <a:satOff val="0"/>
            <a:lumOff val="0"/>
            <a:alphaOff val="0"/>
          </a:schemeClr>
        </a:solidFill>
        <a:ln>
          <a:noFill/>
        </a:ln>
        <a:effectLst>
          <a:outerShdw blurRad="38100" dist="30000" dir="5400000" rotWithShape="0">
            <a:srgbClr val="000000">
              <a:alpha val="4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41D07E21-5C1C-43DD-9A2E-7F456D8483E4}">
      <dsp:nvSpPr>
        <dsp:cNvPr id="0" name=""/>
        <dsp:cNvSpPr/>
      </dsp:nvSpPr>
      <dsp:spPr>
        <a:xfrm>
          <a:off x="860338" y="4094390"/>
          <a:ext cx="1875965" cy="12788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4775" tIns="0" rIns="0" bIns="0" numCol="1" spcCol="1270" anchor="t" anchorCtr="0">
          <a:noAutofit/>
        </a:bodyPr>
        <a:lstStyle/>
        <a:p>
          <a:pPr lvl="0" algn="l" defTabSz="889000">
            <a:lnSpc>
              <a:spcPct val="90000"/>
            </a:lnSpc>
            <a:spcBef>
              <a:spcPct val="0"/>
            </a:spcBef>
            <a:spcAft>
              <a:spcPct val="35000"/>
            </a:spcAft>
          </a:pPr>
          <a:r>
            <a:rPr lang="el-GR" sz="2000" kern="1200" dirty="0"/>
            <a:t>Ανασκόπηση σχετικής βιβλιογραφίας (Έκθεση 2016)</a:t>
          </a:r>
          <a:endParaRPr lang="en-US" sz="2000" kern="1200" dirty="0"/>
        </a:p>
      </dsp:txBody>
      <dsp:txXfrm>
        <a:off x="860338" y="4094390"/>
        <a:ext cx="1875965" cy="1278825"/>
      </dsp:txXfrm>
    </dsp:sp>
    <dsp:sp modelId="{4F5D1F44-95C5-40F3-8E3D-E710F2C8D2E8}">
      <dsp:nvSpPr>
        <dsp:cNvPr id="0" name=""/>
        <dsp:cNvSpPr/>
      </dsp:nvSpPr>
      <dsp:spPr>
        <a:xfrm>
          <a:off x="2361434" y="2745713"/>
          <a:ext cx="343885" cy="343885"/>
        </a:xfrm>
        <a:prstGeom prst="ellipse">
          <a:avLst/>
        </a:prstGeom>
        <a:solidFill>
          <a:schemeClr val="accent1">
            <a:hueOff val="0"/>
            <a:satOff val="0"/>
            <a:lumOff val="0"/>
            <a:alphaOff val="0"/>
          </a:schemeClr>
        </a:solidFill>
        <a:ln>
          <a:noFill/>
        </a:ln>
        <a:effectLst>
          <a:outerShdw blurRad="38100" dist="30000" dir="5400000" rotWithShape="0">
            <a:srgbClr val="000000">
              <a:alpha val="4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B014F2A1-F5BA-462C-884A-68BE059FE83A}">
      <dsp:nvSpPr>
        <dsp:cNvPr id="0" name=""/>
        <dsp:cNvSpPr/>
      </dsp:nvSpPr>
      <dsp:spPr>
        <a:xfrm>
          <a:off x="2533377" y="2917656"/>
          <a:ext cx="1805400" cy="24555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2218" tIns="0" rIns="0" bIns="0" numCol="1" spcCol="1270" anchor="t" anchorCtr="0">
          <a:noAutofit/>
        </a:bodyPr>
        <a:lstStyle/>
        <a:p>
          <a:pPr lvl="0" algn="l" defTabSz="889000">
            <a:lnSpc>
              <a:spcPct val="90000"/>
            </a:lnSpc>
            <a:spcBef>
              <a:spcPct val="0"/>
            </a:spcBef>
            <a:spcAft>
              <a:spcPct val="35000"/>
            </a:spcAft>
          </a:pPr>
          <a:r>
            <a:rPr lang="el-GR" sz="2000" kern="1200" dirty="0"/>
            <a:t>Μελέτη άλλων εκπαιδευτικών συστημάτων</a:t>
          </a:r>
          <a:endParaRPr lang="en-US" sz="2000" kern="1200" dirty="0"/>
        </a:p>
      </dsp:txBody>
      <dsp:txXfrm>
        <a:off x="2533377" y="2917656"/>
        <a:ext cx="1805400" cy="2455559"/>
      </dsp:txXfrm>
    </dsp:sp>
    <dsp:sp modelId="{C7114108-317B-423A-B4F1-C66ABDD88ABD}">
      <dsp:nvSpPr>
        <dsp:cNvPr id="0" name=""/>
        <dsp:cNvSpPr/>
      </dsp:nvSpPr>
      <dsp:spPr>
        <a:xfrm>
          <a:off x="4145341" y="1824744"/>
          <a:ext cx="455648" cy="455648"/>
        </a:xfrm>
        <a:prstGeom prst="ellipse">
          <a:avLst/>
        </a:prstGeom>
        <a:solidFill>
          <a:schemeClr val="accent1">
            <a:hueOff val="0"/>
            <a:satOff val="0"/>
            <a:lumOff val="0"/>
            <a:alphaOff val="0"/>
          </a:schemeClr>
        </a:solidFill>
        <a:ln>
          <a:noFill/>
        </a:ln>
        <a:effectLst>
          <a:outerShdw blurRad="38100" dist="30000" dir="5400000" rotWithShape="0">
            <a:srgbClr val="000000">
              <a:alpha val="4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9A740CE5-1068-49D9-AA19-B9854F9B7DF4}">
      <dsp:nvSpPr>
        <dsp:cNvPr id="0" name=""/>
        <dsp:cNvSpPr/>
      </dsp:nvSpPr>
      <dsp:spPr>
        <a:xfrm>
          <a:off x="4373166" y="2052568"/>
          <a:ext cx="1805400" cy="33206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1439" tIns="0" rIns="0" bIns="0" numCol="1" spcCol="1270" anchor="t" anchorCtr="0">
          <a:noAutofit/>
        </a:bodyPr>
        <a:lstStyle/>
        <a:p>
          <a:pPr lvl="0" algn="l" defTabSz="889000">
            <a:lnSpc>
              <a:spcPct val="90000"/>
            </a:lnSpc>
            <a:spcBef>
              <a:spcPct val="0"/>
            </a:spcBef>
            <a:spcAft>
              <a:spcPct val="35000"/>
            </a:spcAft>
          </a:pPr>
          <a:r>
            <a:rPr lang="el-GR" sz="2000" kern="1200" dirty="0"/>
            <a:t>Εντοπισμός διεθνών τάσεων, εμπειριών, καλών πρακτικών και προκλήσεων</a:t>
          </a:r>
          <a:endParaRPr lang="en-US" sz="2000" kern="1200" dirty="0"/>
        </a:p>
      </dsp:txBody>
      <dsp:txXfrm>
        <a:off x="4373166" y="2052568"/>
        <a:ext cx="1805400" cy="3320647"/>
      </dsp:txXfrm>
    </dsp:sp>
    <dsp:sp modelId="{64C8890F-20F3-427E-BDDA-C2F4CBC32F66}">
      <dsp:nvSpPr>
        <dsp:cNvPr id="0" name=""/>
        <dsp:cNvSpPr/>
      </dsp:nvSpPr>
      <dsp:spPr>
        <a:xfrm>
          <a:off x="6088296" y="1215421"/>
          <a:ext cx="610397" cy="610397"/>
        </a:xfrm>
        <a:prstGeom prst="ellipse">
          <a:avLst/>
        </a:prstGeom>
        <a:solidFill>
          <a:schemeClr val="accent1">
            <a:hueOff val="0"/>
            <a:satOff val="0"/>
            <a:lumOff val="0"/>
            <a:alphaOff val="0"/>
          </a:schemeClr>
        </a:solidFill>
        <a:ln>
          <a:noFill/>
        </a:ln>
        <a:effectLst>
          <a:outerShdw blurRad="38100" dist="30000" dir="5400000" rotWithShape="0">
            <a:srgbClr val="000000">
              <a:alpha val="4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4C09C210-48DB-4492-9596-EF3B635AE048}">
      <dsp:nvSpPr>
        <dsp:cNvPr id="0" name=""/>
        <dsp:cNvSpPr/>
      </dsp:nvSpPr>
      <dsp:spPr>
        <a:xfrm>
          <a:off x="6393495" y="1520620"/>
          <a:ext cx="1805400" cy="38525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3437" tIns="0" rIns="0" bIns="0" numCol="1" spcCol="1270" anchor="t" anchorCtr="0">
          <a:noAutofit/>
        </a:bodyPr>
        <a:lstStyle/>
        <a:p>
          <a:pPr lvl="0" algn="l" defTabSz="889000">
            <a:lnSpc>
              <a:spcPct val="90000"/>
            </a:lnSpc>
            <a:spcBef>
              <a:spcPct val="0"/>
            </a:spcBef>
            <a:spcAft>
              <a:spcPct val="35000"/>
            </a:spcAft>
          </a:pPr>
          <a:r>
            <a:rPr lang="el-GR" sz="2000" kern="1200" dirty="0"/>
            <a:t>Ανάλυση αναγκών υφιστάμενης κατάστασης στο κυπριακό σχολείο</a:t>
          </a:r>
          <a:endParaRPr lang="en-US" sz="2000" kern="1200" dirty="0"/>
        </a:p>
      </dsp:txBody>
      <dsp:txXfrm>
        <a:off x="6393495" y="1520620"/>
        <a:ext cx="1805400" cy="385259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DE5964-A34E-4622-9BE7-B1C5AF215B17}">
      <dsp:nvSpPr>
        <dsp:cNvPr id="0" name=""/>
        <dsp:cNvSpPr/>
      </dsp:nvSpPr>
      <dsp:spPr>
        <a:xfrm rot="5400000">
          <a:off x="-139776" y="142419"/>
          <a:ext cx="931844" cy="652290"/>
        </a:xfrm>
        <a:prstGeom prst="chevron">
          <a:avLst/>
        </a:prstGeom>
        <a:solidFill>
          <a:schemeClr val="accent2">
            <a:hueOff val="0"/>
            <a:satOff val="0"/>
            <a:lumOff val="0"/>
            <a:alphaOff val="0"/>
          </a:schemeClr>
        </a:solidFill>
        <a:ln w="10000" cap="flat" cmpd="sng" algn="ctr">
          <a:solidFill>
            <a:schemeClr val="accent2">
              <a:hueOff val="0"/>
              <a:satOff val="0"/>
              <a:lumOff val="0"/>
              <a:alphaOff val="0"/>
            </a:schemeClr>
          </a:solidFill>
          <a:prstDash val="solid"/>
        </a:ln>
        <a:effectLst>
          <a:outerShdw blurRad="38100" dist="30000" dir="5400000" rotWithShape="0">
            <a:srgbClr val="000000">
              <a:alpha val="4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l-GR" sz="2400" kern="1200" dirty="0"/>
            <a:t>1</a:t>
          </a:r>
          <a:endParaRPr lang="en-US" sz="2400" kern="1200" dirty="0"/>
        </a:p>
      </dsp:txBody>
      <dsp:txXfrm rot="-5400000">
        <a:off x="1" y="328787"/>
        <a:ext cx="652290" cy="279554"/>
      </dsp:txXfrm>
    </dsp:sp>
    <dsp:sp modelId="{A1C739C8-E09A-4DED-B8EB-DB5F772EC776}">
      <dsp:nvSpPr>
        <dsp:cNvPr id="0" name=""/>
        <dsp:cNvSpPr/>
      </dsp:nvSpPr>
      <dsp:spPr>
        <a:xfrm rot="5400000">
          <a:off x="4127592" y="-3472658"/>
          <a:ext cx="606017" cy="7556621"/>
        </a:xfrm>
        <a:prstGeom prst="round2SameRect">
          <a:avLst/>
        </a:prstGeom>
        <a:solidFill>
          <a:schemeClr val="lt1">
            <a:alpha val="90000"/>
            <a:hueOff val="0"/>
            <a:satOff val="0"/>
            <a:lumOff val="0"/>
            <a:alphaOff val="0"/>
          </a:schemeClr>
        </a:solidFill>
        <a:ln w="10000" cap="flat" cmpd="sng" algn="ctr">
          <a:solidFill>
            <a:schemeClr val="accent2">
              <a:hueOff val="0"/>
              <a:satOff val="0"/>
              <a:lumOff val="0"/>
              <a:alphaOff val="0"/>
            </a:schemeClr>
          </a:solidFill>
          <a:prstDash val="solid"/>
        </a:ln>
        <a:effectLst>
          <a:outerShdw blurRad="38100" dist="30000" dir="5400000" rotWithShape="0">
            <a:srgbClr val="000000">
              <a:alpha val="4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l-GR" sz="2400" kern="1200" dirty="0"/>
            <a:t>Ενιαία και συνολική προσέγγιση</a:t>
          </a:r>
          <a:endParaRPr lang="en-US" sz="2400" kern="1200" dirty="0"/>
        </a:p>
      </dsp:txBody>
      <dsp:txXfrm rot="-5400000">
        <a:off x="652291" y="32226"/>
        <a:ext cx="7527038" cy="546851"/>
      </dsp:txXfrm>
    </dsp:sp>
    <dsp:sp modelId="{B8841D56-1339-41BB-8456-261FC4FB20D1}">
      <dsp:nvSpPr>
        <dsp:cNvPr id="0" name=""/>
        <dsp:cNvSpPr/>
      </dsp:nvSpPr>
      <dsp:spPr>
        <a:xfrm rot="5400000">
          <a:off x="-139776" y="976534"/>
          <a:ext cx="931844" cy="652290"/>
        </a:xfrm>
        <a:prstGeom prst="chevron">
          <a:avLst/>
        </a:prstGeom>
        <a:solidFill>
          <a:schemeClr val="accent2">
            <a:hueOff val="3801769"/>
            <a:satOff val="-7337"/>
            <a:lumOff val="-942"/>
            <a:alphaOff val="0"/>
          </a:schemeClr>
        </a:solidFill>
        <a:ln w="10000" cap="flat" cmpd="sng" algn="ctr">
          <a:solidFill>
            <a:schemeClr val="accent2">
              <a:hueOff val="3801769"/>
              <a:satOff val="-7337"/>
              <a:lumOff val="-942"/>
              <a:alphaOff val="0"/>
            </a:schemeClr>
          </a:solidFill>
          <a:prstDash val="solid"/>
        </a:ln>
        <a:effectLst>
          <a:outerShdw blurRad="38100" dist="30000" dir="5400000" rotWithShape="0">
            <a:srgbClr val="000000">
              <a:alpha val="4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l-GR" sz="2400" kern="1200" dirty="0"/>
            <a:t>2</a:t>
          </a:r>
          <a:endParaRPr lang="en-US" sz="2400" kern="1200" dirty="0"/>
        </a:p>
      </dsp:txBody>
      <dsp:txXfrm rot="-5400000">
        <a:off x="1" y="1162902"/>
        <a:ext cx="652290" cy="279554"/>
      </dsp:txXfrm>
    </dsp:sp>
    <dsp:sp modelId="{A8D99F5F-8F05-4E4D-9D9F-221EF5042B42}">
      <dsp:nvSpPr>
        <dsp:cNvPr id="0" name=""/>
        <dsp:cNvSpPr/>
      </dsp:nvSpPr>
      <dsp:spPr>
        <a:xfrm rot="5400000">
          <a:off x="4127752" y="-2638703"/>
          <a:ext cx="605698" cy="7556621"/>
        </a:xfrm>
        <a:prstGeom prst="round2SameRect">
          <a:avLst/>
        </a:prstGeom>
        <a:solidFill>
          <a:schemeClr val="lt1">
            <a:alpha val="90000"/>
            <a:hueOff val="0"/>
            <a:satOff val="0"/>
            <a:lumOff val="0"/>
            <a:alphaOff val="0"/>
          </a:schemeClr>
        </a:solidFill>
        <a:ln w="10000" cap="flat" cmpd="sng" algn="ctr">
          <a:solidFill>
            <a:schemeClr val="accent2">
              <a:hueOff val="3801769"/>
              <a:satOff val="-7337"/>
              <a:lumOff val="-942"/>
              <a:alphaOff val="0"/>
            </a:schemeClr>
          </a:solidFill>
          <a:prstDash val="solid"/>
        </a:ln>
        <a:effectLst>
          <a:outerShdw blurRad="38100" dist="30000" dir="5400000" rotWithShape="0">
            <a:srgbClr val="000000">
              <a:alpha val="4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l-GR" sz="2400" kern="1200" dirty="0"/>
            <a:t>Ομαλή μετάβαση/συνέχεια από τη μια βαθμίδα στην άλλη</a:t>
          </a:r>
          <a:endParaRPr lang="en-US" sz="2400" kern="1200" dirty="0"/>
        </a:p>
      </dsp:txBody>
      <dsp:txXfrm rot="-5400000">
        <a:off x="652291" y="866326"/>
        <a:ext cx="7527053" cy="546562"/>
      </dsp:txXfrm>
    </dsp:sp>
    <dsp:sp modelId="{47F48D60-E33D-490B-A4B6-9171D185BB9A}">
      <dsp:nvSpPr>
        <dsp:cNvPr id="0" name=""/>
        <dsp:cNvSpPr/>
      </dsp:nvSpPr>
      <dsp:spPr>
        <a:xfrm rot="5400000">
          <a:off x="-139776" y="1810650"/>
          <a:ext cx="931844" cy="652290"/>
        </a:xfrm>
        <a:prstGeom prst="chevron">
          <a:avLst/>
        </a:prstGeom>
        <a:solidFill>
          <a:schemeClr val="accent2">
            <a:hueOff val="7603537"/>
            <a:satOff val="-14674"/>
            <a:lumOff val="-1884"/>
            <a:alphaOff val="0"/>
          </a:schemeClr>
        </a:solidFill>
        <a:ln w="10000" cap="flat" cmpd="sng" algn="ctr">
          <a:solidFill>
            <a:schemeClr val="accent2">
              <a:hueOff val="7603537"/>
              <a:satOff val="-14674"/>
              <a:lumOff val="-1884"/>
              <a:alphaOff val="0"/>
            </a:schemeClr>
          </a:solidFill>
          <a:prstDash val="solid"/>
        </a:ln>
        <a:effectLst>
          <a:outerShdw blurRad="38100" dist="30000" dir="5400000" rotWithShape="0">
            <a:srgbClr val="000000">
              <a:alpha val="4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l-GR" sz="2400" kern="1200" dirty="0"/>
            <a:t>3</a:t>
          </a:r>
          <a:endParaRPr lang="en-US" sz="2400" kern="1200" dirty="0"/>
        </a:p>
      </dsp:txBody>
      <dsp:txXfrm rot="-5400000">
        <a:off x="1" y="1997018"/>
        <a:ext cx="652290" cy="279554"/>
      </dsp:txXfrm>
    </dsp:sp>
    <dsp:sp modelId="{659CDA8E-B0BC-4FD7-88BB-8381FD75720D}">
      <dsp:nvSpPr>
        <dsp:cNvPr id="0" name=""/>
        <dsp:cNvSpPr/>
      </dsp:nvSpPr>
      <dsp:spPr>
        <a:xfrm rot="5400000">
          <a:off x="4127752" y="-1824139"/>
          <a:ext cx="605698" cy="7556621"/>
        </a:xfrm>
        <a:prstGeom prst="round2SameRect">
          <a:avLst/>
        </a:prstGeom>
        <a:solidFill>
          <a:schemeClr val="lt1">
            <a:alpha val="90000"/>
            <a:hueOff val="0"/>
            <a:satOff val="0"/>
            <a:lumOff val="0"/>
            <a:alphaOff val="0"/>
          </a:schemeClr>
        </a:solidFill>
        <a:ln w="10000" cap="flat" cmpd="sng" algn="ctr">
          <a:solidFill>
            <a:schemeClr val="accent2">
              <a:hueOff val="7603537"/>
              <a:satOff val="-14674"/>
              <a:lumOff val="-1884"/>
              <a:alphaOff val="0"/>
            </a:schemeClr>
          </a:solidFill>
          <a:prstDash val="solid"/>
        </a:ln>
        <a:effectLst>
          <a:outerShdw blurRad="38100" dist="30000" dir="5400000" rotWithShape="0">
            <a:srgbClr val="000000">
              <a:alpha val="4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70688" tIns="15240" rIns="15240" bIns="15240" numCol="1" spcCol="1270" anchor="ctr" anchorCtr="0">
          <a:noAutofit/>
        </a:bodyPr>
        <a:lstStyle/>
        <a:p>
          <a:pPr marL="0" marR="0" lvl="1" indent="0" algn="l" defTabSz="914400" eaLnBrk="1" fontAlgn="auto" latinLnBrk="0" hangingPunct="1">
            <a:lnSpc>
              <a:spcPct val="90000"/>
            </a:lnSpc>
            <a:spcBef>
              <a:spcPct val="0"/>
            </a:spcBef>
            <a:spcAft>
              <a:spcPts val="400"/>
            </a:spcAft>
            <a:buClrTx/>
            <a:buSzTx/>
            <a:buFontTx/>
            <a:buChar char="••"/>
            <a:tabLst/>
            <a:defRPr/>
          </a:pPr>
          <a:r>
            <a:rPr lang="el-GR" sz="2400" kern="1200" dirty="0"/>
            <a:t> Σεβασμός στις ανάγκες/ιδιαιτερότητες που παρουσιάζουν οι μαθητές στην κάθε ηλικία/βαθμίδα</a:t>
          </a:r>
          <a:endParaRPr lang="en-US" sz="2400" kern="1200" dirty="0"/>
        </a:p>
      </dsp:txBody>
      <dsp:txXfrm rot="-5400000">
        <a:off x="652291" y="1680890"/>
        <a:ext cx="7527053" cy="546562"/>
      </dsp:txXfrm>
    </dsp:sp>
    <dsp:sp modelId="{6693EE52-0381-4756-A88D-F3C0229342FC}">
      <dsp:nvSpPr>
        <dsp:cNvPr id="0" name=""/>
        <dsp:cNvSpPr/>
      </dsp:nvSpPr>
      <dsp:spPr>
        <a:xfrm rot="5400000">
          <a:off x="-139776" y="2644765"/>
          <a:ext cx="931844" cy="652290"/>
        </a:xfrm>
        <a:prstGeom prst="chevron">
          <a:avLst/>
        </a:prstGeom>
        <a:solidFill>
          <a:schemeClr val="accent2">
            <a:hueOff val="11405306"/>
            <a:satOff val="-22012"/>
            <a:lumOff val="-2826"/>
            <a:alphaOff val="0"/>
          </a:schemeClr>
        </a:solidFill>
        <a:ln w="10000" cap="flat" cmpd="sng" algn="ctr">
          <a:solidFill>
            <a:schemeClr val="accent2">
              <a:hueOff val="11405306"/>
              <a:satOff val="-22012"/>
              <a:lumOff val="-2826"/>
              <a:alphaOff val="0"/>
            </a:schemeClr>
          </a:solidFill>
          <a:prstDash val="solid"/>
        </a:ln>
        <a:effectLst>
          <a:outerShdw blurRad="38100" dist="30000" dir="5400000" rotWithShape="0">
            <a:srgbClr val="000000">
              <a:alpha val="4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l-GR" sz="2400" kern="1200" dirty="0"/>
            <a:t>4</a:t>
          </a:r>
          <a:endParaRPr lang="en-US" sz="2400" kern="1200" dirty="0"/>
        </a:p>
      </dsp:txBody>
      <dsp:txXfrm rot="-5400000">
        <a:off x="1" y="2831133"/>
        <a:ext cx="652290" cy="279554"/>
      </dsp:txXfrm>
    </dsp:sp>
    <dsp:sp modelId="{A2104003-B7B5-4D6E-93BD-5BC4CA1DAA35}">
      <dsp:nvSpPr>
        <dsp:cNvPr id="0" name=""/>
        <dsp:cNvSpPr/>
      </dsp:nvSpPr>
      <dsp:spPr>
        <a:xfrm rot="5400000">
          <a:off x="4127752" y="-970472"/>
          <a:ext cx="605698" cy="7556621"/>
        </a:xfrm>
        <a:prstGeom prst="round2SameRect">
          <a:avLst/>
        </a:prstGeom>
        <a:solidFill>
          <a:schemeClr val="lt1">
            <a:alpha val="90000"/>
            <a:hueOff val="0"/>
            <a:satOff val="0"/>
            <a:lumOff val="0"/>
            <a:alphaOff val="0"/>
          </a:schemeClr>
        </a:solidFill>
        <a:ln w="10000" cap="flat" cmpd="sng" algn="ctr">
          <a:solidFill>
            <a:schemeClr val="accent2">
              <a:hueOff val="11405306"/>
              <a:satOff val="-22012"/>
              <a:lumOff val="-2826"/>
              <a:alphaOff val="0"/>
            </a:schemeClr>
          </a:solidFill>
          <a:prstDash val="solid"/>
        </a:ln>
        <a:effectLst>
          <a:outerShdw blurRad="38100" dist="30000" dir="5400000" rotWithShape="0">
            <a:srgbClr val="000000">
              <a:alpha val="4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l-GR" sz="2400" kern="1200" dirty="0"/>
            <a:t>Επιστημονική τεκμηρίωση στη βάση της σύγχρονης διεθνούς έρευνας, εμπειρίας και πρακτικής</a:t>
          </a:r>
          <a:endParaRPr lang="en-US" sz="2400" kern="1200" dirty="0"/>
        </a:p>
      </dsp:txBody>
      <dsp:txXfrm rot="-5400000">
        <a:off x="652291" y="2534557"/>
        <a:ext cx="7527053" cy="546562"/>
      </dsp:txXfrm>
    </dsp:sp>
    <dsp:sp modelId="{50B37F21-ADCF-4382-8342-CB9772D1EC08}">
      <dsp:nvSpPr>
        <dsp:cNvPr id="0" name=""/>
        <dsp:cNvSpPr/>
      </dsp:nvSpPr>
      <dsp:spPr>
        <a:xfrm rot="5400000">
          <a:off x="-139776" y="3478880"/>
          <a:ext cx="931844" cy="652290"/>
        </a:xfrm>
        <a:prstGeom prst="chevron">
          <a:avLst/>
        </a:prstGeom>
        <a:solidFill>
          <a:schemeClr val="accent2">
            <a:hueOff val="15207075"/>
            <a:satOff val="-29349"/>
            <a:lumOff val="-3768"/>
            <a:alphaOff val="0"/>
          </a:schemeClr>
        </a:solidFill>
        <a:ln w="10000" cap="flat" cmpd="sng" algn="ctr">
          <a:solidFill>
            <a:schemeClr val="accent2">
              <a:hueOff val="15207075"/>
              <a:satOff val="-29349"/>
              <a:lumOff val="-3768"/>
              <a:alphaOff val="0"/>
            </a:schemeClr>
          </a:solidFill>
          <a:prstDash val="solid"/>
        </a:ln>
        <a:effectLst>
          <a:outerShdw blurRad="38100" dist="30000" dir="5400000" rotWithShape="0">
            <a:srgbClr val="000000">
              <a:alpha val="4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l-GR" sz="2400" kern="1200" dirty="0"/>
            <a:t>5</a:t>
          </a:r>
          <a:endParaRPr lang="en-US" sz="2400" kern="1200" dirty="0"/>
        </a:p>
      </dsp:txBody>
      <dsp:txXfrm rot="-5400000">
        <a:off x="1" y="3665248"/>
        <a:ext cx="652290" cy="279554"/>
      </dsp:txXfrm>
    </dsp:sp>
    <dsp:sp modelId="{3E35333F-0205-4EA4-9B1A-75910B7D7B43}">
      <dsp:nvSpPr>
        <dsp:cNvPr id="0" name=""/>
        <dsp:cNvSpPr/>
      </dsp:nvSpPr>
      <dsp:spPr>
        <a:xfrm rot="5400000">
          <a:off x="4127752" y="-136357"/>
          <a:ext cx="605698" cy="7556621"/>
        </a:xfrm>
        <a:prstGeom prst="round2SameRect">
          <a:avLst/>
        </a:prstGeom>
        <a:solidFill>
          <a:schemeClr val="lt1">
            <a:alpha val="90000"/>
            <a:hueOff val="0"/>
            <a:satOff val="0"/>
            <a:lumOff val="0"/>
            <a:alphaOff val="0"/>
          </a:schemeClr>
        </a:solidFill>
        <a:ln w="10000" cap="flat" cmpd="sng" algn="ctr">
          <a:solidFill>
            <a:schemeClr val="accent2">
              <a:hueOff val="15207075"/>
              <a:satOff val="-29349"/>
              <a:lumOff val="-3768"/>
              <a:alphaOff val="0"/>
            </a:schemeClr>
          </a:solidFill>
          <a:prstDash val="solid"/>
        </a:ln>
        <a:effectLst>
          <a:outerShdw blurRad="38100" dist="30000" dir="5400000" rotWithShape="0">
            <a:srgbClr val="000000">
              <a:alpha val="4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70688" tIns="15240" rIns="15240" bIns="15240" numCol="1" spcCol="1270" anchor="ctr" anchorCtr="0">
          <a:noAutofit/>
        </a:bodyPr>
        <a:lstStyle/>
        <a:p>
          <a:pPr marL="0" marR="0" lvl="1" indent="0" algn="l" defTabSz="914400" eaLnBrk="1" fontAlgn="auto" latinLnBrk="0" hangingPunct="1">
            <a:lnSpc>
              <a:spcPct val="100000"/>
            </a:lnSpc>
            <a:spcBef>
              <a:spcPct val="0"/>
            </a:spcBef>
            <a:spcAft>
              <a:spcPts val="0"/>
            </a:spcAft>
            <a:buClrTx/>
            <a:buSzTx/>
            <a:buFontTx/>
            <a:buChar char="••"/>
            <a:tabLst/>
            <a:defRPr/>
          </a:pPr>
          <a:r>
            <a:rPr lang="el-GR" sz="2400" kern="1200" dirty="0"/>
            <a:t> Η αξιολόγηση στην υπηρεσία της μάθησης του μαθητή</a:t>
          </a:r>
          <a:endParaRPr lang="en-US" sz="2400" kern="1200" dirty="0"/>
        </a:p>
      </dsp:txBody>
      <dsp:txXfrm rot="-5400000">
        <a:off x="652291" y="3368672"/>
        <a:ext cx="7527053" cy="546562"/>
      </dsp:txXfrm>
    </dsp:sp>
    <dsp:sp modelId="{D702A08D-D39D-405F-B395-EC5AD741FEE8}">
      <dsp:nvSpPr>
        <dsp:cNvPr id="0" name=""/>
        <dsp:cNvSpPr/>
      </dsp:nvSpPr>
      <dsp:spPr>
        <a:xfrm rot="5400000">
          <a:off x="-139776" y="4312995"/>
          <a:ext cx="931844" cy="652290"/>
        </a:xfrm>
        <a:prstGeom prst="chevron">
          <a:avLst/>
        </a:prstGeom>
        <a:solidFill>
          <a:schemeClr val="accent2">
            <a:hueOff val="19008843"/>
            <a:satOff val="-36686"/>
            <a:lumOff val="-4710"/>
            <a:alphaOff val="0"/>
          </a:schemeClr>
        </a:solidFill>
        <a:ln w="10000" cap="flat" cmpd="sng" algn="ctr">
          <a:solidFill>
            <a:schemeClr val="accent2">
              <a:hueOff val="19008843"/>
              <a:satOff val="-36686"/>
              <a:lumOff val="-4710"/>
              <a:alphaOff val="0"/>
            </a:schemeClr>
          </a:solidFill>
          <a:prstDash val="solid"/>
        </a:ln>
        <a:effectLst>
          <a:outerShdw blurRad="38100" dist="30000" dir="5400000" rotWithShape="0">
            <a:srgbClr val="000000">
              <a:alpha val="4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l-GR" sz="2400" kern="1200" dirty="0"/>
            <a:t>6</a:t>
          </a:r>
          <a:endParaRPr lang="en-US" sz="2400" kern="1200" dirty="0"/>
        </a:p>
      </dsp:txBody>
      <dsp:txXfrm rot="-5400000">
        <a:off x="1" y="4499363"/>
        <a:ext cx="652290" cy="279554"/>
      </dsp:txXfrm>
    </dsp:sp>
    <dsp:sp modelId="{E71D05EC-A2AC-450D-B197-30EDB1DD1DF2}">
      <dsp:nvSpPr>
        <dsp:cNvPr id="0" name=""/>
        <dsp:cNvSpPr/>
      </dsp:nvSpPr>
      <dsp:spPr>
        <a:xfrm rot="5400000">
          <a:off x="4127752" y="697757"/>
          <a:ext cx="605698" cy="7556621"/>
        </a:xfrm>
        <a:prstGeom prst="round2SameRect">
          <a:avLst/>
        </a:prstGeom>
        <a:solidFill>
          <a:schemeClr val="lt1">
            <a:alpha val="90000"/>
            <a:hueOff val="0"/>
            <a:satOff val="0"/>
            <a:lumOff val="0"/>
            <a:alphaOff val="0"/>
          </a:schemeClr>
        </a:solidFill>
        <a:ln w="10000" cap="flat" cmpd="sng" algn="ctr">
          <a:solidFill>
            <a:schemeClr val="accent2">
              <a:hueOff val="19008843"/>
              <a:satOff val="-36686"/>
              <a:lumOff val="-4710"/>
              <a:alphaOff val="0"/>
            </a:schemeClr>
          </a:solidFill>
          <a:prstDash val="solid"/>
        </a:ln>
        <a:effectLst>
          <a:outerShdw blurRad="38100" dist="30000" dir="5400000" rotWithShape="0">
            <a:srgbClr val="000000">
              <a:alpha val="4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l-GR" sz="2400" kern="1200" dirty="0"/>
            <a:t>Συνεχής ανατροφοδότηση </a:t>
          </a:r>
          <a:r>
            <a:rPr lang="el-GR" sz="2400" kern="1200" dirty="0" err="1"/>
            <a:t>εκπ</a:t>
          </a:r>
          <a:r>
            <a:rPr lang="el-GR" sz="2400" kern="1200" dirty="0"/>
            <a:t>/</a:t>
          </a:r>
          <a:r>
            <a:rPr lang="el-GR" sz="2400" kern="1200" dirty="0" err="1"/>
            <a:t>κών</a:t>
          </a:r>
          <a:r>
            <a:rPr lang="el-GR" sz="2400" kern="1200" dirty="0"/>
            <a:t>, μαθητών, γονιών, σχολείου, συστήματος με στόχο τη βελτίωση</a:t>
          </a:r>
          <a:endParaRPr lang="en-US" sz="2400" kern="1200" dirty="0"/>
        </a:p>
      </dsp:txBody>
      <dsp:txXfrm rot="-5400000">
        <a:off x="652291" y="4202786"/>
        <a:ext cx="7527053" cy="54656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E5736F9-4FD4-4706-8EE3-548C68759817}">
      <dsp:nvSpPr>
        <dsp:cNvPr id="0" name=""/>
        <dsp:cNvSpPr/>
      </dsp:nvSpPr>
      <dsp:spPr>
        <a:xfrm>
          <a:off x="39" y="13990"/>
          <a:ext cx="3768606" cy="662400"/>
        </a:xfrm>
        <a:prstGeom prst="rect">
          <a:avLst/>
        </a:prstGeom>
        <a:solidFill>
          <a:schemeClr val="accent5">
            <a:hueOff val="0"/>
            <a:satOff val="0"/>
            <a:lumOff val="0"/>
            <a:alphaOff val="0"/>
          </a:schemeClr>
        </a:solidFill>
        <a:ln w="1905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93472" rIns="163576" bIns="93472" numCol="1" spcCol="1270" anchor="ctr" anchorCtr="0">
          <a:noAutofit/>
        </a:bodyPr>
        <a:lstStyle/>
        <a:p>
          <a:pPr lvl="0" algn="ctr" defTabSz="1022350">
            <a:lnSpc>
              <a:spcPct val="90000"/>
            </a:lnSpc>
            <a:spcBef>
              <a:spcPct val="0"/>
            </a:spcBef>
            <a:spcAft>
              <a:spcPct val="35000"/>
            </a:spcAft>
          </a:pPr>
          <a:r>
            <a:rPr lang="el-GR" sz="2300" b="1" kern="1200" dirty="0"/>
            <a:t>ΤΙ ΕΙΝΑΙ;</a:t>
          </a:r>
          <a:endParaRPr lang="en-US" sz="2300" b="1" kern="1200" dirty="0"/>
        </a:p>
      </dsp:txBody>
      <dsp:txXfrm>
        <a:off x="39" y="13990"/>
        <a:ext cx="3768606" cy="662400"/>
      </dsp:txXfrm>
    </dsp:sp>
    <dsp:sp modelId="{EE142B0E-4E1C-4493-93E4-5FFB8C95A872}">
      <dsp:nvSpPr>
        <dsp:cNvPr id="0" name=""/>
        <dsp:cNvSpPr/>
      </dsp:nvSpPr>
      <dsp:spPr>
        <a:xfrm>
          <a:off x="39" y="676390"/>
          <a:ext cx="3768606" cy="4610827"/>
        </a:xfrm>
        <a:prstGeom prst="rect">
          <a:avLst/>
        </a:prstGeom>
        <a:solidFill>
          <a:schemeClr val="accent5">
            <a:tint val="40000"/>
            <a:alpha val="90000"/>
            <a:hueOff val="0"/>
            <a:satOff val="0"/>
            <a:lumOff val="0"/>
            <a:alphaOff val="0"/>
          </a:schemeClr>
        </a:solidFill>
        <a:ln w="19050"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2682" tIns="122682" rIns="163576" bIns="184023" numCol="1" spcCol="1270" anchor="t" anchorCtr="0">
          <a:noAutofit/>
        </a:bodyPr>
        <a:lstStyle/>
        <a:p>
          <a:pPr marL="228600" lvl="1" indent="-228600" algn="l" defTabSz="1022350">
            <a:lnSpc>
              <a:spcPct val="90000"/>
            </a:lnSpc>
            <a:spcBef>
              <a:spcPct val="0"/>
            </a:spcBef>
            <a:spcAft>
              <a:spcPct val="15000"/>
            </a:spcAft>
            <a:buChar char="••"/>
          </a:pPr>
          <a:r>
            <a:rPr lang="el-GR" sz="2300" kern="1200" dirty="0"/>
            <a:t>Μια συστηματική διαδικασία συλλογής δεδομένων (για τις δεξιότητες-γνώσεις-ικανότητες του μαθητή), στην οποία στηρίζονται οι κρίσεις και οι αποφάσεις για τη συνεχή βελτίωση της μάθησης του μαθητή.</a:t>
          </a:r>
          <a:endParaRPr lang="en-US" sz="2300" kern="1200" dirty="0"/>
        </a:p>
        <a:p>
          <a:pPr marL="228600" lvl="1" indent="-228600" algn="l" defTabSz="1022350">
            <a:lnSpc>
              <a:spcPct val="90000"/>
            </a:lnSpc>
            <a:spcBef>
              <a:spcPct val="0"/>
            </a:spcBef>
            <a:spcAft>
              <a:spcPct val="15000"/>
            </a:spcAft>
            <a:buChar char="••"/>
          </a:pPr>
          <a:endParaRPr lang="en-US" sz="2300" kern="1200" dirty="0"/>
        </a:p>
      </dsp:txBody>
      <dsp:txXfrm>
        <a:off x="39" y="676390"/>
        <a:ext cx="3768606" cy="4610827"/>
      </dsp:txXfrm>
    </dsp:sp>
    <dsp:sp modelId="{31168031-0AC1-43E1-B698-8C459313DF58}">
      <dsp:nvSpPr>
        <dsp:cNvPr id="0" name=""/>
        <dsp:cNvSpPr/>
      </dsp:nvSpPr>
      <dsp:spPr>
        <a:xfrm>
          <a:off x="4296250" y="13990"/>
          <a:ext cx="3768606" cy="662400"/>
        </a:xfrm>
        <a:prstGeom prst="rect">
          <a:avLst/>
        </a:prstGeom>
        <a:solidFill>
          <a:schemeClr val="accent5">
            <a:hueOff val="11883694"/>
            <a:satOff val="-60520"/>
            <a:lumOff val="11175"/>
            <a:alphaOff val="0"/>
          </a:schemeClr>
        </a:solidFill>
        <a:ln w="19050" cap="flat" cmpd="sng" algn="ctr">
          <a:solidFill>
            <a:schemeClr val="accent5">
              <a:hueOff val="11883694"/>
              <a:satOff val="-60520"/>
              <a:lumOff val="11175"/>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93472" rIns="163576" bIns="93472" numCol="1" spcCol="1270" anchor="ctr" anchorCtr="0">
          <a:noAutofit/>
        </a:bodyPr>
        <a:lstStyle/>
        <a:p>
          <a:pPr lvl="0" algn="ctr" defTabSz="1022350">
            <a:lnSpc>
              <a:spcPct val="90000"/>
            </a:lnSpc>
            <a:spcBef>
              <a:spcPct val="0"/>
            </a:spcBef>
            <a:spcAft>
              <a:spcPct val="35000"/>
            </a:spcAft>
          </a:pPr>
          <a:r>
            <a:rPr lang="el-GR" sz="2300" b="1" kern="1200" dirty="0"/>
            <a:t>ΠΟΙΟΣ Ο ΡΟΛΟΣ ΤΗΣ;</a:t>
          </a:r>
          <a:endParaRPr lang="en-US" sz="2300" b="1" kern="1200" dirty="0"/>
        </a:p>
      </dsp:txBody>
      <dsp:txXfrm>
        <a:off x="4296250" y="13990"/>
        <a:ext cx="3768606" cy="662400"/>
      </dsp:txXfrm>
    </dsp:sp>
    <dsp:sp modelId="{4B90801E-EA8D-41D3-8D2F-D1626550C57F}">
      <dsp:nvSpPr>
        <dsp:cNvPr id="0" name=""/>
        <dsp:cNvSpPr/>
      </dsp:nvSpPr>
      <dsp:spPr>
        <a:xfrm>
          <a:off x="4296250" y="676390"/>
          <a:ext cx="3768606" cy="4610827"/>
        </a:xfrm>
        <a:prstGeom prst="rect">
          <a:avLst/>
        </a:prstGeom>
        <a:solidFill>
          <a:schemeClr val="accent5">
            <a:tint val="40000"/>
            <a:alpha val="90000"/>
            <a:hueOff val="13007638"/>
            <a:satOff val="-6496"/>
            <a:lumOff val="306"/>
            <a:alphaOff val="0"/>
          </a:schemeClr>
        </a:solidFill>
        <a:ln w="19050" cap="flat" cmpd="sng" algn="ctr">
          <a:solidFill>
            <a:schemeClr val="accent5">
              <a:tint val="40000"/>
              <a:alpha val="90000"/>
              <a:hueOff val="13007638"/>
              <a:satOff val="-6496"/>
              <a:lumOff val="30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2682" tIns="122682" rIns="163576" bIns="184023" numCol="1" spcCol="1270" anchor="t" anchorCtr="0">
          <a:noAutofit/>
        </a:bodyPr>
        <a:lstStyle/>
        <a:p>
          <a:pPr marL="228600" lvl="1" indent="-228600" algn="l" defTabSz="1022350">
            <a:lnSpc>
              <a:spcPct val="90000"/>
            </a:lnSpc>
            <a:spcBef>
              <a:spcPct val="0"/>
            </a:spcBef>
            <a:spcAft>
              <a:spcPct val="15000"/>
            </a:spcAft>
            <a:buChar char="••"/>
          </a:pPr>
          <a:r>
            <a:rPr lang="el-GR" altLang="en-US" sz="2300" kern="1200" dirty="0"/>
            <a:t>Να στηρίζει, εμπλουτίζει και ενισχύει τη μάθηση και να κάνει ξεκάθαρα τα μαθησιακά αποτελέσματα.</a:t>
          </a:r>
          <a:endParaRPr lang="en-US" sz="2300" kern="1200" dirty="0"/>
        </a:p>
        <a:p>
          <a:pPr marL="228600" lvl="1" indent="-228600" algn="l" defTabSz="1022350">
            <a:lnSpc>
              <a:spcPct val="90000"/>
            </a:lnSpc>
            <a:spcBef>
              <a:spcPct val="0"/>
            </a:spcBef>
            <a:spcAft>
              <a:spcPct val="15000"/>
            </a:spcAft>
            <a:buChar char="••"/>
          </a:pPr>
          <a:endParaRPr lang="en-US" sz="2300" kern="1200" dirty="0"/>
        </a:p>
        <a:p>
          <a:pPr marL="228600" lvl="1" indent="-228600" algn="l" defTabSz="1022350">
            <a:lnSpc>
              <a:spcPct val="90000"/>
            </a:lnSpc>
            <a:spcBef>
              <a:spcPct val="0"/>
            </a:spcBef>
            <a:spcAft>
              <a:spcPct val="15000"/>
            </a:spcAft>
            <a:buChar char="••"/>
          </a:pPr>
          <a:r>
            <a:rPr lang="el-GR" sz="2300" b="1" i="1" kern="1200" dirty="0">
              <a:solidFill>
                <a:srgbClr val="0000FF"/>
              </a:solidFill>
            </a:rPr>
            <a:t>Ως τέτοια αποτελεί ένα συνεχές και αναπόσπαστο μέρος της μαθησιακής διαδικασίας διδασκαλίας-μάθησης και καθοριστικό παράγοντα ποιοτικής και αποτελεσματικής διδασκαλίας.</a:t>
          </a:r>
          <a:endParaRPr lang="en-US" sz="2300" b="1" i="1" kern="1200" dirty="0">
            <a:solidFill>
              <a:srgbClr val="0000FF"/>
            </a:solidFill>
          </a:endParaRPr>
        </a:p>
      </dsp:txBody>
      <dsp:txXfrm>
        <a:off x="4296250" y="676390"/>
        <a:ext cx="3768606" cy="461082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FD76E9-73F3-4D56-936D-5EAED70E255A}">
      <dsp:nvSpPr>
        <dsp:cNvPr id="0" name=""/>
        <dsp:cNvSpPr/>
      </dsp:nvSpPr>
      <dsp:spPr>
        <a:xfrm>
          <a:off x="3302" y="469939"/>
          <a:ext cx="1986056" cy="547200"/>
        </a:xfrm>
        <a:prstGeom prst="rect">
          <a:avLst/>
        </a:prstGeom>
        <a:solidFill>
          <a:schemeClr val="accent5">
            <a:hueOff val="0"/>
            <a:satOff val="0"/>
            <a:lumOff val="0"/>
            <a:alphaOff val="0"/>
          </a:schemeClr>
        </a:solidFill>
        <a:ln w="1905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77216" rIns="135128" bIns="77216" numCol="1" spcCol="1270" anchor="ctr" anchorCtr="0">
          <a:noAutofit/>
        </a:bodyPr>
        <a:lstStyle/>
        <a:p>
          <a:pPr lvl="0" algn="ctr" defTabSz="844550">
            <a:lnSpc>
              <a:spcPct val="90000"/>
            </a:lnSpc>
            <a:spcBef>
              <a:spcPct val="0"/>
            </a:spcBef>
            <a:spcAft>
              <a:spcPct val="35000"/>
            </a:spcAft>
          </a:pPr>
          <a:r>
            <a:rPr lang="el-GR" sz="1900" b="1" kern="1200" dirty="0"/>
            <a:t>ΜΑΘΗΤΕΣ</a:t>
          </a:r>
          <a:endParaRPr lang="en-US" sz="1900" b="1" kern="1200" dirty="0"/>
        </a:p>
      </dsp:txBody>
      <dsp:txXfrm>
        <a:off x="3302" y="469939"/>
        <a:ext cx="1986056" cy="547200"/>
      </dsp:txXfrm>
    </dsp:sp>
    <dsp:sp modelId="{DF93A7FE-5AD7-4FEC-BAB9-1F230B3391B1}">
      <dsp:nvSpPr>
        <dsp:cNvPr id="0" name=""/>
        <dsp:cNvSpPr/>
      </dsp:nvSpPr>
      <dsp:spPr>
        <a:xfrm>
          <a:off x="3302" y="1017139"/>
          <a:ext cx="1986056" cy="3742121"/>
        </a:xfrm>
        <a:prstGeom prst="rect">
          <a:avLst/>
        </a:prstGeom>
        <a:solidFill>
          <a:schemeClr val="accent5">
            <a:tint val="40000"/>
            <a:alpha val="90000"/>
            <a:hueOff val="0"/>
            <a:satOff val="0"/>
            <a:lumOff val="0"/>
            <a:alphaOff val="0"/>
          </a:schemeClr>
        </a:solidFill>
        <a:ln w="19050"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346" tIns="101346" rIns="135128" bIns="152019" numCol="1" spcCol="1270" anchor="t" anchorCtr="0">
          <a:noAutofit/>
        </a:bodyPr>
        <a:lstStyle/>
        <a:p>
          <a:pPr marL="171450" lvl="1" indent="-171450" algn="l" defTabSz="844550">
            <a:lnSpc>
              <a:spcPct val="90000"/>
            </a:lnSpc>
            <a:spcBef>
              <a:spcPct val="0"/>
            </a:spcBef>
            <a:spcAft>
              <a:spcPct val="15000"/>
            </a:spcAft>
            <a:buChar char="••"/>
          </a:pPr>
          <a:r>
            <a:rPr lang="el-GR" sz="1900" kern="1200" dirty="0">
              <a:solidFill>
                <a:schemeClr val="tx1"/>
              </a:solidFill>
            </a:rPr>
            <a:t>Για να </a:t>
          </a:r>
          <a:r>
            <a:rPr lang="el-GR" sz="1900" u="none" kern="1200" dirty="0">
              <a:solidFill>
                <a:schemeClr val="tx1"/>
              </a:solidFill>
            </a:rPr>
            <a:t>αναγνωρίσουν</a:t>
          </a:r>
          <a:r>
            <a:rPr lang="el-GR" sz="1900" kern="1200" dirty="0">
              <a:solidFill>
                <a:schemeClr val="tx1"/>
              </a:solidFill>
            </a:rPr>
            <a:t> τις επιτυχίες </a:t>
          </a:r>
          <a:r>
            <a:rPr lang="el-GR" sz="1900" kern="1200" dirty="0"/>
            <a:t>τους, να προσαρμόσουν τις μαθησιακές στρατηγικές τους και να βελτιωθούν περαιτέρω </a:t>
          </a:r>
          <a:endParaRPr lang="en-US" sz="1900" kern="1200" dirty="0"/>
        </a:p>
      </dsp:txBody>
      <dsp:txXfrm>
        <a:off x="3302" y="1017139"/>
        <a:ext cx="1986056" cy="3742121"/>
      </dsp:txXfrm>
    </dsp:sp>
    <dsp:sp modelId="{9E5736F9-4FD4-4706-8EE3-548C68759817}">
      <dsp:nvSpPr>
        <dsp:cNvPr id="0" name=""/>
        <dsp:cNvSpPr/>
      </dsp:nvSpPr>
      <dsp:spPr>
        <a:xfrm>
          <a:off x="2267407" y="469939"/>
          <a:ext cx="1986056" cy="547200"/>
        </a:xfrm>
        <a:prstGeom prst="rect">
          <a:avLst/>
        </a:prstGeom>
        <a:solidFill>
          <a:schemeClr val="accent5">
            <a:hueOff val="3961231"/>
            <a:satOff val="-20173"/>
            <a:lumOff val="3725"/>
            <a:alphaOff val="0"/>
          </a:schemeClr>
        </a:solidFill>
        <a:ln w="19050" cap="flat" cmpd="sng" algn="ctr">
          <a:solidFill>
            <a:schemeClr val="accent5">
              <a:hueOff val="3961231"/>
              <a:satOff val="-20173"/>
              <a:lumOff val="3725"/>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77216" rIns="135128" bIns="77216" numCol="1" spcCol="1270" anchor="ctr" anchorCtr="0">
          <a:noAutofit/>
        </a:bodyPr>
        <a:lstStyle/>
        <a:p>
          <a:pPr lvl="0" algn="ctr" defTabSz="844550">
            <a:lnSpc>
              <a:spcPct val="90000"/>
            </a:lnSpc>
            <a:spcBef>
              <a:spcPct val="0"/>
            </a:spcBef>
            <a:spcAft>
              <a:spcPct val="35000"/>
            </a:spcAft>
          </a:pPr>
          <a:r>
            <a:rPr lang="el-GR" sz="1900" b="1" kern="1200" dirty="0"/>
            <a:t>ΕΚΠΑΙΔΕΥΤΙΚΟΥΣ</a:t>
          </a:r>
          <a:endParaRPr lang="en-US" sz="1900" b="1" kern="1200" dirty="0"/>
        </a:p>
      </dsp:txBody>
      <dsp:txXfrm>
        <a:off x="2267407" y="469939"/>
        <a:ext cx="1986056" cy="547200"/>
      </dsp:txXfrm>
    </dsp:sp>
    <dsp:sp modelId="{EE142B0E-4E1C-4493-93E4-5FFB8C95A872}">
      <dsp:nvSpPr>
        <dsp:cNvPr id="0" name=""/>
        <dsp:cNvSpPr/>
      </dsp:nvSpPr>
      <dsp:spPr>
        <a:xfrm>
          <a:off x="2267407" y="1017139"/>
          <a:ext cx="1986056" cy="3742121"/>
        </a:xfrm>
        <a:prstGeom prst="rect">
          <a:avLst/>
        </a:prstGeom>
        <a:solidFill>
          <a:schemeClr val="accent5">
            <a:tint val="40000"/>
            <a:alpha val="90000"/>
            <a:hueOff val="4335879"/>
            <a:satOff val="-2165"/>
            <a:lumOff val="102"/>
            <a:alphaOff val="0"/>
          </a:schemeClr>
        </a:solidFill>
        <a:ln w="19050" cap="flat" cmpd="sng" algn="ctr">
          <a:solidFill>
            <a:schemeClr val="accent5">
              <a:tint val="40000"/>
              <a:alpha val="90000"/>
              <a:hueOff val="4335879"/>
              <a:satOff val="-2165"/>
              <a:lumOff val="102"/>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346" tIns="101346" rIns="135128" bIns="152019" numCol="1" spcCol="1270" anchor="t" anchorCtr="0">
          <a:noAutofit/>
        </a:bodyPr>
        <a:lstStyle/>
        <a:p>
          <a:pPr marL="171450" lvl="1" indent="-171450" algn="l" defTabSz="844550">
            <a:lnSpc>
              <a:spcPct val="90000"/>
            </a:lnSpc>
            <a:spcBef>
              <a:spcPct val="0"/>
            </a:spcBef>
            <a:spcAft>
              <a:spcPct val="15000"/>
            </a:spcAft>
            <a:buChar char="••"/>
          </a:pPr>
          <a:r>
            <a:rPr lang="el-GR" sz="1900" kern="1200" dirty="0"/>
            <a:t>Για να γνωρίσουν την απόδοση του κάθε μαθητή και να προβούν σε ρυθμίσεις που θα βελτιώνουν και θα προσαρμόζουν ανάλογα τη διδασκαλία τους</a:t>
          </a:r>
          <a:endParaRPr lang="en-US" sz="1900" kern="1200" dirty="0"/>
        </a:p>
      </dsp:txBody>
      <dsp:txXfrm>
        <a:off x="2267407" y="1017139"/>
        <a:ext cx="1986056" cy="3742121"/>
      </dsp:txXfrm>
    </dsp:sp>
    <dsp:sp modelId="{E747865E-C296-486F-8AE8-99C05BE84DFE}">
      <dsp:nvSpPr>
        <dsp:cNvPr id="0" name=""/>
        <dsp:cNvSpPr/>
      </dsp:nvSpPr>
      <dsp:spPr>
        <a:xfrm>
          <a:off x="4392488" y="504057"/>
          <a:ext cx="1986056" cy="547200"/>
        </a:xfrm>
        <a:prstGeom prst="rect">
          <a:avLst/>
        </a:prstGeom>
        <a:solidFill>
          <a:schemeClr val="accent5">
            <a:hueOff val="7922463"/>
            <a:satOff val="-40347"/>
            <a:lumOff val="7450"/>
            <a:alphaOff val="0"/>
          </a:schemeClr>
        </a:solidFill>
        <a:ln w="19050" cap="flat" cmpd="sng" algn="ctr">
          <a:solidFill>
            <a:schemeClr val="accent5">
              <a:hueOff val="7922463"/>
              <a:satOff val="-40347"/>
              <a:lumOff val="745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77216" rIns="135128" bIns="77216" numCol="1" spcCol="1270" anchor="ctr" anchorCtr="0">
          <a:noAutofit/>
        </a:bodyPr>
        <a:lstStyle/>
        <a:p>
          <a:pPr lvl="0" algn="ctr" defTabSz="844550">
            <a:lnSpc>
              <a:spcPct val="90000"/>
            </a:lnSpc>
            <a:spcBef>
              <a:spcPct val="0"/>
            </a:spcBef>
            <a:spcAft>
              <a:spcPct val="35000"/>
            </a:spcAft>
          </a:pPr>
          <a:r>
            <a:rPr lang="el-GR" sz="1900" b="1" kern="1200" dirty="0"/>
            <a:t>ΓΟΝΕΙΣ</a:t>
          </a:r>
          <a:endParaRPr lang="en-US" sz="1900" b="1" kern="1200" dirty="0"/>
        </a:p>
      </dsp:txBody>
      <dsp:txXfrm>
        <a:off x="4392488" y="504057"/>
        <a:ext cx="1986056" cy="547200"/>
      </dsp:txXfrm>
    </dsp:sp>
    <dsp:sp modelId="{73AB3999-130F-4E0A-9BD9-348956201EE9}">
      <dsp:nvSpPr>
        <dsp:cNvPr id="0" name=""/>
        <dsp:cNvSpPr/>
      </dsp:nvSpPr>
      <dsp:spPr>
        <a:xfrm>
          <a:off x="4531511" y="1017139"/>
          <a:ext cx="1986056" cy="3742121"/>
        </a:xfrm>
        <a:prstGeom prst="rect">
          <a:avLst/>
        </a:prstGeom>
        <a:solidFill>
          <a:schemeClr val="accent5">
            <a:tint val="40000"/>
            <a:alpha val="90000"/>
            <a:hueOff val="8671759"/>
            <a:satOff val="-4331"/>
            <a:lumOff val="204"/>
            <a:alphaOff val="0"/>
          </a:schemeClr>
        </a:solidFill>
        <a:ln w="19050" cap="flat" cmpd="sng" algn="ctr">
          <a:solidFill>
            <a:schemeClr val="accent5">
              <a:tint val="40000"/>
              <a:alpha val="90000"/>
              <a:hueOff val="8671759"/>
              <a:satOff val="-4331"/>
              <a:lumOff val="20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346" tIns="101346" rIns="135128" bIns="152019" numCol="1" spcCol="1270" anchor="t" anchorCtr="0">
          <a:noAutofit/>
        </a:bodyPr>
        <a:lstStyle/>
        <a:p>
          <a:pPr marL="171450" lvl="1" indent="-171450" algn="l" defTabSz="844550">
            <a:lnSpc>
              <a:spcPct val="90000"/>
            </a:lnSpc>
            <a:spcBef>
              <a:spcPct val="0"/>
            </a:spcBef>
            <a:spcAft>
              <a:spcPct val="15000"/>
            </a:spcAft>
            <a:buChar char="••"/>
          </a:pPr>
          <a:r>
            <a:rPr lang="el-GR" sz="1900" kern="1200" dirty="0"/>
            <a:t>Για καλύτερη κατανόηση της ανάπτυξης των παιδιών τους και πιο ενεργό εμπλοκή τους σε αυτή</a:t>
          </a:r>
          <a:endParaRPr lang="en-US" sz="1900" kern="1200" dirty="0"/>
        </a:p>
      </dsp:txBody>
      <dsp:txXfrm>
        <a:off x="4531511" y="1017139"/>
        <a:ext cx="1986056" cy="3742121"/>
      </dsp:txXfrm>
    </dsp:sp>
    <dsp:sp modelId="{31168031-0AC1-43E1-B698-8C459313DF58}">
      <dsp:nvSpPr>
        <dsp:cNvPr id="0" name=""/>
        <dsp:cNvSpPr/>
      </dsp:nvSpPr>
      <dsp:spPr>
        <a:xfrm>
          <a:off x="6795616" y="469939"/>
          <a:ext cx="1986056" cy="547200"/>
        </a:xfrm>
        <a:prstGeom prst="rect">
          <a:avLst/>
        </a:prstGeom>
        <a:solidFill>
          <a:schemeClr val="accent5">
            <a:hueOff val="11883694"/>
            <a:satOff val="-60520"/>
            <a:lumOff val="11175"/>
            <a:alphaOff val="0"/>
          </a:schemeClr>
        </a:solidFill>
        <a:ln w="19050" cap="flat" cmpd="sng" algn="ctr">
          <a:solidFill>
            <a:schemeClr val="accent5">
              <a:hueOff val="11883694"/>
              <a:satOff val="-60520"/>
              <a:lumOff val="11175"/>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77216" rIns="135128" bIns="77216" numCol="1" spcCol="1270" anchor="ctr" anchorCtr="0">
          <a:noAutofit/>
        </a:bodyPr>
        <a:lstStyle/>
        <a:p>
          <a:pPr lvl="0" algn="ctr" defTabSz="844550">
            <a:lnSpc>
              <a:spcPct val="90000"/>
            </a:lnSpc>
            <a:spcBef>
              <a:spcPct val="0"/>
            </a:spcBef>
            <a:spcAft>
              <a:spcPct val="35000"/>
            </a:spcAft>
          </a:pPr>
          <a:r>
            <a:rPr lang="el-GR" sz="1900" b="1" kern="1200" dirty="0"/>
            <a:t>ΣΧΟΛΕΙΟ</a:t>
          </a:r>
          <a:endParaRPr lang="en-US" sz="1900" b="1" kern="1200" dirty="0"/>
        </a:p>
      </dsp:txBody>
      <dsp:txXfrm>
        <a:off x="6795616" y="469939"/>
        <a:ext cx="1986056" cy="547200"/>
      </dsp:txXfrm>
    </dsp:sp>
    <dsp:sp modelId="{4B90801E-EA8D-41D3-8D2F-D1626550C57F}">
      <dsp:nvSpPr>
        <dsp:cNvPr id="0" name=""/>
        <dsp:cNvSpPr/>
      </dsp:nvSpPr>
      <dsp:spPr>
        <a:xfrm>
          <a:off x="6795616" y="1017139"/>
          <a:ext cx="1986056" cy="3742121"/>
        </a:xfrm>
        <a:prstGeom prst="rect">
          <a:avLst/>
        </a:prstGeom>
        <a:solidFill>
          <a:schemeClr val="accent5">
            <a:tint val="40000"/>
            <a:alpha val="90000"/>
            <a:hueOff val="13007638"/>
            <a:satOff val="-6496"/>
            <a:lumOff val="306"/>
            <a:alphaOff val="0"/>
          </a:schemeClr>
        </a:solidFill>
        <a:ln w="19050" cap="flat" cmpd="sng" algn="ctr">
          <a:solidFill>
            <a:schemeClr val="accent5">
              <a:tint val="40000"/>
              <a:alpha val="90000"/>
              <a:hueOff val="13007638"/>
              <a:satOff val="-6496"/>
              <a:lumOff val="30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346" tIns="101346" rIns="135128" bIns="152019" numCol="1" spcCol="1270" anchor="t" anchorCtr="0">
          <a:noAutofit/>
        </a:bodyPr>
        <a:lstStyle/>
        <a:p>
          <a:pPr marL="171450" lvl="1" indent="-171450" algn="l" defTabSz="844550">
            <a:lnSpc>
              <a:spcPct val="90000"/>
            </a:lnSpc>
            <a:spcBef>
              <a:spcPct val="0"/>
            </a:spcBef>
            <a:spcAft>
              <a:spcPct val="15000"/>
            </a:spcAft>
            <a:buChar char="••"/>
          </a:pPr>
          <a:r>
            <a:rPr lang="el-GR" sz="1900" kern="1200" dirty="0"/>
            <a:t>Ως δείκτες για τη  βελτίωση του σχολείου και της ποιότητας της διδασκαλίας</a:t>
          </a:r>
          <a:endParaRPr lang="en-US" sz="1900" kern="1200" dirty="0"/>
        </a:p>
      </dsp:txBody>
      <dsp:txXfrm>
        <a:off x="6795616" y="1017139"/>
        <a:ext cx="1986056" cy="374212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0CA7CD-AB4B-4B4B-8438-71BAB5A149C9}">
      <dsp:nvSpPr>
        <dsp:cNvPr id="0" name=""/>
        <dsp:cNvSpPr/>
      </dsp:nvSpPr>
      <dsp:spPr>
        <a:xfrm>
          <a:off x="11833" y="0"/>
          <a:ext cx="2981128" cy="1200923"/>
        </a:xfrm>
        <a:prstGeom prst="roundRect">
          <a:avLst>
            <a:gd name="adj" fmla="val 10000"/>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76200" numCol="1" spcCol="1270" anchor="t" anchorCtr="0">
          <a:noAutofit/>
        </a:bodyPr>
        <a:lstStyle/>
        <a:p>
          <a:pPr lvl="0" algn="l" defTabSz="889000">
            <a:lnSpc>
              <a:spcPct val="90000"/>
            </a:lnSpc>
            <a:spcBef>
              <a:spcPct val="0"/>
            </a:spcBef>
            <a:spcAft>
              <a:spcPct val="35000"/>
            </a:spcAft>
          </a:pPr>
          <a:r>
            <a:rPr lang="el-GR" sz="2000" b="1" kern="1200" dirty="0"/>
            <a:t>ΥΦΙΣΤΑΜΕΝΗ ΚΑΤΑΣΤΑΣΗ</a:t>
          </a:r>
        </a:p>
      </dsp:txBody>
      <dsp:txXfrm>
        <a:off x="11833" y="0"/>
        <a:ext cx="2981128" cy="800615"/>
      </dsp:txXfrm>
    </dsp:sp>
    <dsp:sp modelId="{3E921E4B-24C7-46FD-AD79-B5A228FF77F2}">
      <dsp:nvSpPr>
        <dsp:cNvPr id="0" name=""/>
        <dsp:cNvSpPr/>
      </dsp:nvSpPr>
      <dsp:spPr>
        <a:xfrm>
          <a:off x="621830" y="800615"/>
          <a:ext cx="2981128" cy="4671992"/>
        </a:xfrm>
        <a:prstGeom prst="roundRect">
          <a:avLst>
            <a:gd name="adj" fmla="val 10000"/>
          </a:avLst>
        </a:prstGeom>
        <a:solidFill>
          <a:schemeClr val="bg2">
            <a:lumMod val="90000"/>
            <a:alpha val="90000"/>
          </a:schemeClr>
        </a:solidFill>
        <a:ln w="1905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28016" rIns="128016" bIns="128016" numCol="1" spcCol="1270" anchor="t" anchorCtr="0">
          <a:noAutofit/>
        </a:bodyPr>
        <a:lstStyle/>
        <a:p>
          <a:pPr marL="171450" lvl="1" indent="-171450" algn="l" defTabSz="800100">
            <a:lnSpc>
              <a:spcPct val="90000"/>
            </a:lnSpc>
            <a:spcBef>
              <a:spcPct val="0"/>
            </a:spcBef>
            <a:spcAft>
              <a:spcPct val="15000"/>
            </a:spcAft>
            <a:buChar char="••"/>
          </a:pPr>
          <a:r>
            <a:rPr lang="el-GR" sz="1800" kern="1200" dirty="0"/>
            <a:t>Απουσία σαφούς</a:t>
          </a:r>
          <a:r>
            <a:rPr lang="en-GB" sz="1800" kern="1200" dirty="0"/>
            <a:t>, </a:t>
          </a:r>
          <a:r>
            <a:rPr lang="el-GR" sz="1800" kern="1200" dirty="0"/>
            <a:t>ενιαίου και συγκροτημένου συστήματος αξιολόγησης</a:t>
          </a:r>
        </a:p>
        <a:p>
          <a:pPr marL="171450" lvl="1" indent="-171450" algn="l" defTabSz="800100">
            <a:lnSpc>
              <a:spcPct val="90000"/>
            </a:lnSpc>
            <a:spcBef>
              <a:spcPct val="0"/>
            </a:spcBef>
            <a:spcAft>
              <a:spcPct val="15000"/>
            </a:spcAft>
            <a:buChar char="••"/>
          </a:pPr>
          <a:r>
            <a:rPr lang="el-GR" sz="1800" kern="1200" dirty="0"/>
            <a:t>Απουσία δελτίου προόδου</a:t>
          </a:r>
        </a:p>
        <a:p>
          <a:pPr marL="171450" lvl="1" indent="-171450" algn="l" defTabSz="800100">
            <a:lnSpc>
              <a:spcPct val="90000"/>
            </a:lnSpc>
            <a:spcBef>
              <a:spcPct val="0"/>
            </a:spcBef>
            <a:spcAft>
              <a:spcPct val="15000"/>
            </a:spcAft>
            <a:buChar char="••"/>
          </a:pPr>
          <a:r>
            <a:rPr lang="el-GR" sz="1800" kern="1200" dirty="0"/>
            <a:t>Μη τήρηση στοιχείων από τάξη σε τάξη</a:t>
          </a:r>
        </a:p>
        <a:p>
          <a:pPr marL="171450" lvl="1" indent="-171450" algn="l" defTabSz="800100">
            <a:lnSpc>
              <a:spcPct val="90000"/>
            </a:lnSpc>
            <a:spcBef>
              <a:spcPct val="0"/>
            </a:spcBef>
            <a:spcAft>
              <a:spcPct val="15000"/>
            </a:spcAft>
            <a:buChar char="••"/>
          </a:pPr>
          <a:r>
            <a:rPr lang="el-GR" sz="1800" kern="1200" dirty="0"/>
            <a:t>Κενό στην ανατροφοδότηση μαθητών, γονιών, εκπαιδευτικών, συστήματος</a:t>
          </a:r>
        </a:p>
        <a:p>
          <a:pPr marL="171450" lvl="1" indent="-171450" algn="l" defTabSz="800100">
            <a:lnSpc>
              <a:spcPct val="90000"/>
            </a:lnSpc>
            <a:spcBef>
              <a:spcPct val="0"/>
            </a:spcBef>
            <a:spcAft>
              <a:spcPct val="15000"/>
            </a:spcAft>
            <a:buChar char="••"/>
          </a:pPr>
          <a:r>
            <a:rPr lang="el-GR" sz="1800" kern="1200" dirty="0"/>
            <a:t>Χάσμα στη μετάβαση από το δημοτικό στο γυμνάσιο</a:t>
          </a:r>
        </a:p>
      </dsp:txBody>
      <dsp:txXfrm>
        <a:off x="709144" y="887929"/>
        <a:ext cx="2806500" cy="4497364"/>
      </dsp:txXfrm>
    </dsp:sp>
    <dsp:sp modelId="{C820FA64-09C9-4B1E-9936-576DF07F1298}">
      <dsp:nvSpPr>
        <dsp:cNvPr id="0" name=""/>
        <dsp:cNvSpPr/>
      </dsp:nvSpPr>
      <dsp:spPr>
        <a:xfrm rot="21331582">
          <a:off x="3443229" y="-160163"/>
          <a:ext cx="960593" cy="742091"/>
        </a:xfrm>
        <a:prstGeom prst="righ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77800">
            <a:lnSpc>
              <a:spcPct val="90000"/>
            </a:lnSpc>
            <a:spcBef>
              <a:spcPct val="0"/>
            </a:spcBef>
            <a:spcAft>
              <a:spcPct val="35000"/>
            </a:spcAft>
          </a:pPr>
          <a:endParaRPr lang="el-GR" sz="400" kern="1200"/>
        </a:p>
      </dsp:txBody>
      <dsp:txXfrm>
        <a:off x="3443568" y="-3063"/>
        <a:ext cx="737966" cy="445255"/>
      </dsp:txXfrm>
    </dsp:sp>
    <dsp:sp modelId="{A91F7F32-6D4B-4F95-A3C4-0355D6532650}">
      <dsp:nvSpPr>
        <dsp:cNvPr id="0" name=""/>
        <dsp:cNvSpPr/>
      </dsp:nvSpPr>
      <dsp:spPr>
        <a:xfrm>
          <a:off x="4799881" y="-374705"/>
          <a:ext cx="2983547" cy="1200923"/>
        </a:xfrm>
        <a:prstGeom prst="roundRect">
          <a:avLst>
            <a:gd name="adj" fmla="val 10000"/>
          </a:avLst>
        </a:prstGeom>
        <a:solidFill>
          <a:schemeClr val="accent3">
            <a:hueOff val="-16826440"/>
            <a:satOff val="-8652"/>
            <a:lumOff val="-3725"/>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76200" numCol="1" spcCol="1270" anchor="t" anchorCtr="0">
          <a:noAutofit/>
        </a:bodyPr>
        <a:lstStyle/>
        <a:p>
          <a:pPr lvl="0" algn="ctr" defTabSz="889000">
            <a:lnSpc>
              <a:spcPct val="90000"/>
            </a:lnSpc>
            <a:spcBef>
              <a:spcPct val="0"/>
            </a:spcBef>
            <a:spcAft>
              <a:spcPct val="35000"/>
            </a:spcAft>
          </a:pPr>
          <a:r>
            <a:rPr lang="el-GR" sz="2000" b="1" kern="1200" dirty="0"/>
            <a:t>ΤΙ ΑΛΛΑΖΕΙ</a:t>
          </a:r>
        </a:p>
      </dsp:txBody>
      <dsp:txXfrm>
        <a:off x="4799881" y="-374705"/>
        <a:ext cx="2983547" cy="800615"/>
      </dsp:txXfrm>
    </dsp:sp>
    <dsp:sp modelId="{CDFF5898-E584-42A3-AC5C-8867D95C1EB7}">
      <dsp:nvSpPr>
        <dsp:cNvPr id="0" name=""/>
        <dsp:cNvSpPr/>
      </dsp:nvSpPr>
      <dsp:spPr>
        <a:xfrm>
          <a:off x="4969987" y="144001"/>
          <a:ext cx="3886995" cy="5472608"/>
        </a:xfrm>
        <a:prstGeom prst="roundRect">
          <a:avLst>
            <a:gd name="adj" fmla="val 10000"/>
          </a:avLst>
        </a:prstGeom>
        <a:solidFill>
          <a:schemeClr val="lt1">
            <a:alpha val="90000"/>
            <a:hueOff val="0"/>
            <a:satOff val="0"/>
            <a:lumOff val="0"/>
            <a:alphaOff val="0"/>
          </a:schemeClr>
        </a:solidFill>
        <a:ln w="19050" cap="flat" cmpd="sng" algn="ctr">
          <a:solidFill>
            <a:schemeClr val="accent3">
              <a:hueOff val="-16826440"/>
              <a:satOff val="-8652"/>
              <a:lumOff val="-372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42240" rIns="142240" bIns="142240" numCol="1" spcCol="1270" anchor="t" anchorCtr="0">
          <a:noAutofit/>
        </a:bodyPr>
        <a:lstStyle/>
        <a:p>
          <a:pPr marL="228600" lvl="1" indent="-228600" algn="l" defTabSz="889000">
            <a:lnSpc>
              <a:spcPct val="90000"/>
            </a:lnSpc>
            <a:spcBef>
              <a:spcPct val="0"/>
            </a:spcBef>
            <a:spcAft>
              <a:spcPct val="15000"/>
            </a:spcAft>
            <a:buChar char="••"/>
          </a:pPr>
          <a:r>
            <a:rPr lang="el-GR" sz="2000" kern="1200" dirty="0"/>
            <a:t>Ενιαία και επίσημη πολιτική</a:t>
          </a:r>
          <a:endParaRPr lang="en-US" sz="2000" kern="1200" dirty="0"/>
        </a:p>
        <a:p>
          <a:pPr marL="228600" lvl="1" indent="-228600" algn="l" defTabSz="889000">
            <a:lnSpc>
              <a:spcPct val="90000"/>
            </a:lnSpc>
            <a:spcBef>
              <a:spcPct val="0"/>
            </a:spcBef>
            <a:spcAft>
              <a:spcPct val="15000"/>
            </a:spcAft>
            <a:buChar char="••"/>
          </a:pPr>
          <a:r>
            <a:rPr lang="el-GR" sz="2000" kern="1200" dirty="0"/>
            <a:t>Έμφαση στη διαμορφωτική αξιολόγηση - Ατομικό Δελτίο Προόδου</a:t>
          </a:r>
          <a:r>
            <a:rPr lang="en-US" sz="2000" kern="1200" dirty="0"/>
            <a:t> (</a:t>
          </a:r>
          <a:r>
            <a:rPr lang="el-GR" sz="2000" kern="1200" dirty="0"/>
            <a:t>ΑΔΕΠ)</a:t>
          </a:r>
        </a:p>
        <a:p>
          <a:pPr marL="228600" lvl="1" indent="-228600" algn="l" defTabSz="889000">
            <a:lnSpc>
              <a:spcPct val="90000"/>
            </a:lnSpc>
            <a:spcBef>
              <a:spcPct val="0"/>
            </a:spcBef>
            <a:spcAft>
              <a:spcPct val="15000"/>
            </a:spcAft>
            <a:buChar char="••"/>
          </a:pPr>
          <a:r>
            <a:rPr lang="el-GR" sz="2000" kern="1200" dirty="0"/>
            <a:t>Εναλλακτικές μορφές/τρόποι  συντρέχουσας αξιολόγησης</a:t>
          </a:r>
        </a:p>
        <a:p>
          <a:pPr marL="228600" lvl="1" indent="-228600" algn="l" defTabSz="889000">
            <a:lnSpc>
              <a:spcPct val="90000"/>
            </a:lnSpc>
            <a:spcBef>
              <a:spcPct val="0"/>
            </a:spcBef>
            <a:spcAft>
              <a:spcPct val="15000"/>
            </a:spcAft>
            <a:buChar char="••"/>
          </a:pPr>
          <a:r>
            <a:rPr lang="el-GR" sz="2000" kern="1200" dirty="0"/>
            <a:t>Σχολική Έκθεση Προόδου (ΣΕΠ) από </a:t>
          </a:r>
          <a:r>
            <a:rPr lang="el-GR" sz="2000" kern="1200" dirty="0" err="1"/>
            <a:t>Προδημοτική</a:t>
          </a:r>
          <a:r>
            <a:rPr lang="el-GR" sz="2000" kern="1200" dirty="0"/>
            <a:t> - </a:t>
          </a:r>
          <a:r>
            <a:rPr lang="el-GR" sz="2000" kern="1200" dirty="0" err="1"/>
            <a:t>Στ</a:t>
          </a:r>
          <a:r>
            <a:rPr lang="el-GR" sz="2000" kern="1200" dirty="0"/>
            <a:t>΄ Δημοτικού:          Περιγραφικές κλίμακες αξιολόγησης 4 σημείων Ποιοτικά σχόλια         Αξιολόγηση του </a:t>
          </a:r>
          <a:r>
            <a:rPr lang="el-GR" sz="2000" b="1" kern="1200" dirty="0"/>
            <a:t>βαθμού επίτευξης</a:t>
          </a:r>
          <a:r>
            <a:rPr lang="el-GR" sz="2000" kern="1200" dirty="0"/>
            <a:t> των στόχων αλλά και της </a:t>
          </a:r>
          <a:r>
            <a:rPr lang="el-GR" sz="2000" b="1" kern="1200" dirty="0"/>
            <a:t>συχνότητας</a:t>
          </a:r>
          <a:r>
            <a:rPr lang="el-GR" sz="2000" kern="1200" dirty="0"/>
            <a:t> εμφάνισης συμπεριφορών </a:t>
          </a:r>
        </a:p>
        <a:p>
          <a:pPr marL="228600" lvl="1" indent="-228600" algn="l" defTabSz="889000">
            <a:lnSpc>
              <a:spcPct val="90000"/>
            </a:lnSpc>
            <a:spcBef>
              <a:spcPct val="0"/>
            </a:spcBef>
            <a:spcAft>
              <a:spcPct val="15000"/>
            </a:spcAft>
            <a:buChar char="••"/>
          </a:pPr>
          <a:r>
            <a:rPr lang="el-GR" sz="2000" kern="1200" dirty="0"/>
            <a:t>Εισαγωγή τετραμήνων</a:t>
          </a:r>
        </a:p>
      </dsp:txBody>
      <dsp:txXfrm>
        <a:off x="5083833" y="257847"/>
        <a:ext cx="3659303" cy="524491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5297A4-E033-4708-9323-D818361D68D7}">
      <dsp:nvSpPr>
        <dsp:cNvPr id="0" name=""/>
        <dsp:cNvSpPr/>
      </dsp:nvSpPr>
      <dsp:spPr>
        <a:xfrm>
          <a:off x="196840" y="222905"/>
          <a:ext cx="4855397" cy="4855397"/>
        </a:xfrm>
        <a:prstGeom prst="ellipse">
          <a:avLst/>
        </a:prstGeom>
        <a:solidFill>
          <a:srgbClr val="FFFF00">
            <a:alpha val="50000"/>
          </a:srgbClr>
        </a:solidFill>
        <a:ln>
          <a:noFill/>
        </a:ln>
        <a:effectLst>
          <a:outerShdw blurRad="38100" dist="30000" dir="5400000" rotWithShape="0">
            <a:srgbClr val="000000">
              <a:alpha val="45000"/>
            </a:srgbClr>
          </a:outerShdw>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0" tIns="0" rIns="0" bIns="0" numCol="1" spcCol="1270" anchor="ctr" anchorCtr="0">
          <a:noAutofit/>
        </a:bodyPr>
        <a:lstStyle/>
        <a:p>
          <a:pPr lvl="0" algn="ctr" defTabSz="1155700">
            <a:lnSpc>
              <a:spcPct val="90000"/>
            </a:lnSpc>
            <a:spcBef>
              <a:spcPct val="0"/>
            </a:spcBef>
            <a:spcAft>
              <a:spcPct val="35000"/>
            </a:spcAft>
          </a:pPr>
          <a:r>
            <a:rPr lang="el-GR" sz="2600" b="1" u="sng" kern="1200" dirty="0">
              <a:solidFill>
                <a:srgbClr val="002060"/>
              </a:solidFill>
            </a:rPr>
            <a:t>Διαμορφωτικός σκοπός</a:t>
          </a:r>
        </a:p>
        <a:p>
          <a:pPr lvl="0" algn="ctr" defTabSz="1155700">
            <a:lnSpc>
              <a:spcPct val="90000"/>
            </a:lnSpc>
            <a:spcBef>
              <a:spcPct val="0"/>
            </a:spcBef>
            <a:spcAft>
              <a:spcPct val="35000"/>
            </a:spcAft>
          </a:pPr>
          <a:r>
            <a:rPr lang="el-GR" sz="2100" b="0" u="none" kern="1200" dirty="0">
              <a:solidFill>
                <a:srgbClr val="002060"/>
              </a:solidFill>
            </a:rPr>
            <a:t>Αποσκοπεί στο να εντοπίσει πτυχές της μάθησης, καθώς αυτή αναπτύσσεται, και να δώσει </a:t>
          </a:r>
          <a:r>
            <a:rPr lang="el-GR" sz="2100" b="0" u="none" kern="1200" dirty="0">
              <a:solidFill>
                <a:srgbClr val="FF0000"/>
              </a:solidFill>
            </a:rPr>
            <a:t>ανατροφοδότηση</a:t>
          </a:r>
          <a:r>
            <a:rPr lang="el-GR" sz="2100" b="0" u="none" kern="1200" dirty="0">
              <a:solidFill>
                <a:srgbClr val="002060"/>
              </a:solidFill>
            </a:rPr>
            <a:t> η οποία θα εμβαθύνει και θα διαμορφώσει την επόμενη μάθηση για σκοπούς βελτίωσης του μαθητή και κάλυψης των αδυναμιών του.</a:t>
          </a:r>
          <a:endParaRPr lang="en-US" sz="2100" b="0" kern="1200" dirty="0">
            <a:solidFill>
              <a:schemeClr val="tx1"/>
            </a:solidFill>
          </a:endParaRPr>
        </a:p>
      </dsp:txBody>
      <dsp:txXfrm>
        <a:off x="874846" y="795460"/>
        <a:ext cx="2799508" cy="3710286"/>
      </dsp:txXfrm>
    </dsp:sp>
    <dsp:sp modelId="{E99754AB-C0F0-410C-BD3D-98BF61F63B87}">
      <dsp:nvSpPr>
        <dsp:cNvPr id="0" name=""/>
        <dsp:cNvSpPr/>
      </dsp:nvSpPr>
      <dsp:spPr>
        <a:xfrm>
          <a:off x="3696226" y="222905"/>
          <a:ext cx="4855397" cy="4855397"/>
        </a:xfrm>
        <a:prstGeom prst="ellipse">
          <a:avLst/>
        </a:prstGeom>
        <a:solidFill>
          <a:srgbClr val="0070C0">
            <a:alpha val="30000"/>
          </a:srgbClr>
        </a:solidFill>
        <a:ln>
          <a:noFill/>
        </a:ln>
        <a:effectLst>
          <a:outerShdw blurRad="38100" dist="30000" dir="5400000" rotWithShape="0">
            <a:srgbClr val="000000">
              <a:alpha val="45000"/>
            </a:srgbClr>
          </a:outerShdw>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0" tIns="0" rIns="0" bIns="0" numCol="1" spcCol="1270" anchor="t" anchorCtr="0">
          <a:noAutofit/>
        </a:bodyPr>
        <a:lstStyle/>
        <a:p>
          <a:pPr lvl="0" algn="ctr" defTabSz="1155700">
            <a:lnSpc>
              <a:spcPct val="90000"/>
            </a:lnSpc>
            <a:spcBef>
              <a:spcPct val="0"/>
            </a:spcBef>
            <a:spcAft>
              <a:spcPct val="35000"/>
            </a:spcAft>
          </a:pPr>
          <a:r>
            <a:rPr lang="el-GR" sz="2600" b="1" u="sng" kern="1200" dirty="0">
              <a:solidFill>
                <a:srgbClr val="002060"/>
              </a:solidFill>
            </a:rPr>
            <a:t>Συγκριτικός σκοπός</a:t>
          </a:r>
        </a:p>
        <a:p>
          <a:pPr lvl="0" algn="ctr" defTabSz="1155700">
            <a:lnSpc>
              <a:spcPct val="90000"/>
            </a:lnSpc>
            <a:spcBef>
              <a:spcPct val="0"/>
            </a:spcBef>
            <a:spcAft>
              <a:spcPct val="35000"/>
            </a:spcAft>
          </a:pPr>
          <a:r>
            <a:rPr lang="el-GR" sz="2200" b="0" u="none" kern="1200" dirty="0">
              <a:solidFill>
                <a:srgbClr val="002060"/>
              </a:solidFill>
            </a:rPr>
            <a:t>αποσκοπεί στο να συνοψίσει τη μάθηση που έχει λάβει χώρα, να καταγράψει, να βαθμολογήσει ή να πιστοποιήσει τα τελικά επιτεύγματα, να </a:t>
          </a:r>
          <a:r>
            <a:rPr lang="el-GR" sz="2200" b="0" u="none" kern="1200" dirty="0">
              <a:solidFill>
                <a:srgbClr val="FF0000"/>
              </a:solidFill>
            </a:rPr>
            <a:t>συγκρίνει</a:t>
          </a:r>
          <a:r>
            <a:rPr lang="el-GR" sz="2200" b="0" u="none" kern="1200" dirty="0">
              <a:solidFill>
                <a:srgbClr val="002060"/>
              </a:solidFill>
            </a:rPr>
            <a:t> και να </a:t>
          </a:r>
          <a:r>
            <a:rPr lang="el-GR" sz="2200" b="0" u="none" kern="1200" dirty="0">
              <a:solidFill>
                <a:srgbClr val="FF0000"/>
              </a:solidFill>
            </a:rPr>
            <a:t>κατατάξει</a:t>
          </a:r>
          <a:r>
            <a:rPr lang="el-GR" sz="2200" b="0" u="none" kern="1200" dirty="0">
              <a:solidFill>
                <a:srgbClr val="002060"/>
              </a:solidFill>
            </a:rPr>
            <a:t> τις επιδόσεις των μαθητών</a:t>
          </a:r>
          <a:endParaRPr lang="en-US" sz="2200" b="0" u="none" kern="1200" dirty="0"/>
        </a:p>
      </dsp:txBody>
      <dsp:txXfrm>
        <a:off x="5074109" y="795460"/>
        <a:ext cx="2799508" cy="371028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2BA410-40EA-43AA-8335-C56965457ACA}">
      <dsp:nvSpPr>
        <dsp:cNvPr id="0" name=""/>
        <dsp:cNvSpPr/>
      </dsp:nvSpPr>
      <dsp:spPr>
        <a:xfrm>
          <a:off x="0" y="836717"/>
          <a:ext cx="4032448" cy="4635903"/>
        </a:xfrm>
        <a:prstGeom prst="ellipse">
          <a:avLst/>
        </a:prstGeom>
        <a:solidFill>
          <a:srgbClr val="C00000"/>
        </a:solidFill>
        <a:ln>
          <a:noFill/>
        </a:ln>
        <a:effectLst>
          <a:outerShdw blurRad="38100" dist="30000" dir="5400000" rotWithShape="0">
            <a:srgbClr val="000000">
              <a:alpha val="4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endParaRPr lang="el-GR" sz="1800" kern="1200" dirty="0"/>
        </a:p>
        <a:p>
          <a:pPr lvl="0" algn="ctr" defTabSz="800100">
            <a:lnSpc>
              <a:spcPct val="90000"/>
            </a:lnSpc>
            <a:spcBef>
              <a:spcPct val="0"/>
            </a:spcBef>
            <a:spcAft>
              <a:spcPct val="35000"/>
            </a:spcAft>
          </a:pPr>
          <a:r>
            <a:rPr lang="el-GR" sz="1600" kern="1200" dirty="0"/>
            <a:t>Προσωπική και Κοινωνική Συνειδητοποίηση-Συναισθηματική Ενδυνάμωση Κινητικές Δεξιότητες Νοητική Ενδυνάμωση</a:t>
          </a:r>
          <a:endParaRPr lang="en-US" sz="1600" kern="1200" dirty="0"/>
        </a:p>
      </dsp:txBody>
      <dsp:txXfrm>
        <a:off x="957706" y="1184410"/>
        <a:ext cx="2117035" cy="788103"/>
      </dsp:txXfrm>
    </dsp:sp>
    <dsp:sp modelId="{985EF60D-F2F4-4896-AA58-AEC3449C867C}">
      <dsp:nvSpPr>
        <dsp:cNvPr id="0" name=""/>
        <dsp:cNvSpPr/>
      </dsp:nvSpPr>
      <dsp:spPr>
        <a:xfrm>
          <a:off x="288042" y="2878290"/>
          <a:ext cx="3384383" cy="2621706"/>
        </a:xfrm>
        <a:prstGeom prst="ellipse">
          <a:avLst/>
        </a:prstGeom>
        <a:solidFill>
          <a:srgbClr val="009900"/>
        </a:solidFill>
        <a:ln>
          <a:noFill/>
        </a:ln>
        <a:effectLst>
          <a:outerShdw blurRad="38100" dist="30000" dir="5400000" rotWithShape="0">
            <a:srgbClr val="000000">
              <a:alpha val="4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el-GR" sz="1600" kern="1200" dirty="0"/>
            <a:t>Βαθμός επίτευξης Επιδιώξεων/ Πλαισίου Εξέλιξης Επιδιώξεων στη </a:t>
          </a:r>
          <a:r>
            <a:rPr lang="el-GR" sz="1600" kern="1200" dirty="0" smtClean="0"/>
            <a:t>Γλωσσική Αγωγή </a:t>
          </a:r>
          <a:r>
            <a:rPr lang="el-GR" sz="1600" kern="1200" dirty="0"/>
            <a:t>και στα Μαθηματικά με βάση τους ΑΞΟΝΕΣ</a:t>
          </a:r>
          <a:endParaRPr lang="en-US" sz="1600" kern="1200" dirty="0"/>
        </a:p>
      </dsp:txBody>
      <dsp:txXfrm>
        <a:off x="783674" y="3533717"/>
        <a:ext cx="2393120" cy="1310853"/>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2BA410-40EA-43AA-8335-C56965457ACA}">
      <dsp:nvSpPr>
        <dsp:cNvPr id="0" name=""/>
        <dsp:cNvSpPr/>
      </dsp:nvSpPr>
      <dsp:spPr>
        <a:xfrm>
          <a:off x="0" y="819458"/>
          <a:ext cx="4032448" cy="4635903"/>
        </a:xfrm>
        <a:prstGeom prst="ellipse">
          <a:avLst/>
        </a:prstGeom>
        <a:solidFill>
          <a:srgbClr val="C00000"/>
        </a:solidFill>
        <a:ln>
          <a:noFill/>
        </a:ln>
        <a:effectLst>
          <a:outerShdw blurRad="38100" dist="30000" dir="5400000" rotWithShape="0">
            <a:srgbClr val="000000">
              <a:alpha val="4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endParaRPr lang="el-GR" sz="1800" kern="1200" dirty="0"/>
        </a:p>
        <a:p>
          <a:pPr lvl="0" algn="ctr" defTabSz="800100">
            <a:lnSpc>
              <a:spcPct val="90000"/>
            </a:lnSpc>
            <a:spcBef>
              <a:spcPct val="0"/>
            </a:spcBef>
            <a:spcAft>
              <a:spcPct val="35000"/>
            </a:spcAft>
          </a:pPr>
          <a:r>
            <a:rPr lang="el-GR" sz="2000" kern="1200" dirty="0"/>
            <a:t>Μαθησιακές, Συναισθηματικές και Κοινωνικές Συμπεριφορές</a:t>
          </a:r>
          <a:endParaRPr lang="en-US" sz="2000" kern="1200" dirty="0"/>
        </a:p>
      </dsp:txBody>
      <dsp:txXfrm>
        <a:off x="957706" y="1167151"/>
        <a:ext cx="2117035" cy="788103"/>
      </dsp:txXfrm>
    </dsp:sp>
    <dsp:sp modelId="{985EF60D-F2F4-4896-AA58-AEC3449C867C}">
      <dsp:nvSpPr>
        <dsp:cNvPr id="0" name=""/>
        <dsp:cNvSpPr/>
      </dsp:nvSpPr>
      <dsp:spPr>
        <a:xfrm>
          <a:off x="288042" y="2878290"/>
          <a:ext cx="3384383" cy="2621706"/>
        </a:xfrm>
        <a:prstGeom prst="ellipse">
          <a:avLst/>
        </a:prstGeom>
        <a:solidFill>
          <a:srgbClr val="009900"/>
        </a:solidFill>
        <a:ln>
          <a:noFill/>
        </a:ln>
        <a:effectLst>
          <a:outerShdw blurRad="38100" dist="30000" dir="5400000" rotWithShape="0">
            <a:srgbClr val="000000">
              <a:alpha val="4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l-GR" sz="2000" kern="1200" dirty="0"/>
            <a:t>Βαθμός επίτευξης </a:t>
          </a:r>
          <a:r>
            <a:rPr lang="el-GR" sz="2000" kern="1200" dirty="0" smtClean="0"/>
            <a:t>επιδιωκόμενων αποτελεσμάτων στα </a:t>
          </a:r>
          <a:r>
            <a:rPr lang="el-GR" sz="2000" kern="1200" dirty="0"/>
            <a:t>Ελληνικά και Μαθηματικά</a:t>
          </a:r>
          <a:endParaRPr lang="en-US" sz="2000" kern="1200" dirty="0"/>
        </a:p>
      </dsp:txBody>
      <dsp:txXfrm>
        <a:off x="783674" y="3533717"/>
        <a:ext cx="2393120" cy="1310853"/>
      </dsp:txXfrm>
    </dsp:sp>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8.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l-GR"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EE69309-4DD9-4BB1-A20A-0EC4AE906B4D}" type="datetimeFigureOut">
              <a:rPr lang="el-GR" smtClean="0"/>
              <a:pPr/>
              <a:t>18/11/2019</a:t>
            </a:fld>
            <a:endParaRPr lang="el-GR"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l-GR"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153FBE9-3728-4134-94D1-AD85864AD9F6}" type="slidenum">
              <a:rPr lang="el-GR" smtClean="0"/>
              <a:pPr/>
              <a:t>‹#›</a:t>
            </a:fld>
            <a:endParaRPr lang="el-GR" dirty="0"/>
          </a:p>
        </p:txBody>
      </p:sp>
    </p:spTree>
    <p:extLst>
      <p:ext uri="{BB962C8B-B14F-4D97-AF65-F5344CB8AC3E}">
        <p14:creationId xmlns:p14="http://schemas.microsoft.com/office/powerpoint/2010/main" xmlns="" val="12624050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rtlCol="0"/>
          <a:lstStyle>
            <a:lvl1pPr algn="r">
              <a:defRPr sz="1200"/>
            </a:lvl1pPr>
          </a:lstStyle>
          <a:p>
            <a:fld id="{2447E72A-D913-4DC2-9E0A-E520CE8FCC86}" type="datetimeFigureOut">
              <a:rPr lang="en-US" smtClean="0"/>
              <a:pPr/>
              <a:t>11/18/2019</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rtlCol="0" anchor="b"/>
          <a:lstStyle>
            <a:lvl1pPr algn="r">
              <a:defRPr sz="1200"/>
            </a:lvl1pPr>
          </a:lstStyle>
          <a:p>
            <a:fld id="{A5D78FC6-CE17-4259-A63C-DDFC12E048FC}" type="slidenum">
              <a:rPr lang="en-US" smtClean="0"/>
              <a:pPr/>
              <a:t>‹#›</a:t>
            </a:fld>
            <a:endParaRPr lang="en-US" dirty="0"/>
          </a:p>
        </p:txBody>
      </p:sp>
    </p:spTree>
    <p:extLst>
      <p:ext uri="{BB962C8B-B14F-4D97-AF65-F5344CB8AC3E}">
        <p14:creationId xmlns:p14="http://schemas.microsoft.com/office/powerpoint/2010/main" xmlns="" val="3804743401"/>
      </p:ext>
    </p:extLst>
  </p:cSld>
  <p:clrMap bg1="lt1" tx1="dk1" bg2="lt2" tx2="dk2" accent1="accent1" accent2="accent2" accent3="accent3" accent4="accent4" accent5="accent5" accent6="accent6" hlink="hlink" folHlink="folHlink"/>
  <p:notesStyle>
    <a:lvl1pPr marL="0" algn="l" rtl="0">
      <a:defRPr sz="1200" kern="1200">
        <a:solidFill>
          <a:schemeClr val="tx1"/>
        </a:solidFill>
        <a:latin typeface="+mn-lt"/>
        <a:ea typeface="+mn-ea"/>
        <a:cs typeface="+mn-cs"/>
      </a:defRPr>
    </a:lvl1pPr>
    <a:lvl2pPr marL="457200" algn="l" rtl="0">
      <a:defRPr sz="1200" kern="1200">
        <a:solidFill>
          <a:schemeClr val="tx1"/>
        </a:solidFill>
        <a:latin typeface="+mn-lt"/>
        <a:ea typeface="+mn-ea"/>
        <a:cs typeface="+mn-cs"/>
      </a:defRPr>
    </a:lvl2pPr>
    <a:lvl3pPr marL="914400" algn="l" rtl="0">
      <a:defRPr sz="1200" kern="1200">
        <a:solidFill>
          <a:schemeClr val="tx1"/>
        </a:solidFill>
        <a:latin typeface="+mn-lt"/>
        <a:ea typeface="+mn-ea"/>
        <a:cs typeface="+mn-cs"/>
      </a:defRPr>
    </a:lvl3pPr>
    <a:lvl4pPr marL="1371600" algn="l" rtl="0">
      <a:defRPr sz="1200" kern="1200">
        <a:solidFill>
          <a:schemeClr val="tx1"/>
        </a:solidFill>
        <a:latin typeface="+mn-lt"/>
        <a:ea typeface="+mn-ea"/>
        <a:cs typeface="+mn-cs"/>
      </a:defRPr>
    </a:lvl4pPr>
    <a:lvl5pPr marL="1828800" algn="l" rtl="0">
      <a:defRPr sz="1200" kern="1200">
        <a:solidFill>
          <a:schemeClr val="tx1"/>
        </a:solidFill>
        <a:latin typeface="+mn-lt"/>
        <a:ea typeface="+mn-ea"/>
        <a:cs typeface="+mn-cs"/>
      </a:defRPr>
    </a:lvl5pPr>
    <a:lvl6pPr marL="2286000" algn="l" rtl="0">
      <a:defRPr sz="1200" kern="1200">
        <a:solidFill>
          <a:schemeClr val="tx1"/>
        </a:solidFill>
        <a:latin typeface="+mn-lt"/>
        <a:ea typeface="+mn-ea"/>
        <a:cs typeface="+mn-cs"/>
      </a:defRPr>
    </a:lvl6pPr>
    <a:lvl7pPr marL="2743200" algn="l" rtl="0">
      <a:defRPr sz="1200" kern="1200">
        <a:solidFill>
          <a:schemeClr val="tx1"/>
        </a:solidFill>
        <a:latin typeface="+mn-lt"/>
        <a:ea typeface="+mn-ea"/>
        <a:cs typeface="+mn-cs"/>
      </a:defRPr>
    </a:lvl7pPr>
    <a:lvl8pPr marL="3200400" algn="l" rtl="0">
      <a:defRPr sz="1200" kern="1200">
        <a:solidFill>
          <a:schemeClr val="tx1"/>
        </a:solidFill>
        <a:latin typeface="+mn-lt"/>
        <a:ea typeface="+mn-ea"/>
        <a:cs typeface="+mn-cs"/>
      </a:defRPr>
    </a:lvl8pPr>
    <a:lvl9pPr marL="3657600" algn="l" rtl="0">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5D78FC6-CE17-4259-A63C-DDFC12E048FC}" type="slidenum">
              <a:rPr lang="en-US" smtClean="0"/>
              <a:pPr/>
              <a:t>1</a:t>
            </a:fld>
            <a:endParaRPr lang="en-US" dirty="0"/>
          </a:p>
        </p:txBody>
      </p:sp>
    </p:spTree>
    <p:extLst>
      <p:ext uri="{BB962C8B-B14F-4D97-AF65-F5344CB8AC3E}">
        <p14:creationId xmlns:p14="http://schemas.microsoft.com/office/powerpoint/2010/main" xmlns="" val="15629136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5D78FC6-CE17-4259-A63C-DDFC12E048FC}" type="slidenum">
              <a:rPr lang="en-US" smtClean="0"/>
              <a:pPr/>
              <a:t>21</a:t>
            </a:fld>
            <a:endParaRPr lang="en-US" dirty="0"/>
          </a:p>
        </p:txBody>
      </p:sp>
    </p:spTree>
    <p:extLst>
      <p:ext uri="{BB962C8B-B14F-4D97-AF65-F5344CB8AC3E}">
        <p14:creationId xmlns:p14="http://schemas.microsoft.com/office/powerpoint/2010/main" xmlns="" val="14386152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5D78FC6-CE17-4259-A63C-DDFC12E048FC}" type="slidenum">
              <a:rPr lang="en-US" smtClean="0"/>
              <a:pPr/>
              <a:t>22</a:t>
            </a:fld>
            <a:endParaRPr lang="en-US"/>
          </a:p>
        </p:txBody>
      </p:sp>
    </p:spTree>
    <p:extLst>
      <p:ext uri="{BB962C8B-B14F-4D97-AF65-F5344CB8AC3E}">
        <p14:creationId xmlns:p14="http://schemas.microsoft.com/office/powerpoint/2010/main" xmlns="" val="12049457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5D78FC6-CE17-4259-A63C-DDFC12E048FC}" type="slidenum">
              <a:rPr lang="en-US" smtClean="0"/>
              <a:pPr/>
              <a:t>23</a:t>
            </a:fld>
            <a:endParaRPr lang="en-US"/>
          </a:p>
        </p:txBody>
      </p:sp>
    </p:spTree>
    <p:extLst>
      <p:ext uri="{BB962C8B-B14F-4D97-AF65-F5344CB8AC3E}">
        <p14:creationId xmlns:p14="http://schemas.microsoft.com/office/powerpoint/2010/main" xmlns="" val="41403934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5D78FC6-CE17-4259-A63C-DDFC12E048FC}" type="slidenum">
              <a:rPr lang="en-US" smtClean="0"/>
              <a:pPr/>
              <a:t>24</a:t>
            </a:fld>
            <a:endParaRPr lang="en-US"/>
          </a:p>
        </p:txBody>
      </p:sp>
    </p:spTree>
    <p:extLst>
      <p:ext uri="{BB962C8B-B14F-4D97-AF65-F5344CB8AC3E}">
        <p14:creationId xmlns:p14="http://schemas.microsoft.com/office/powerpoint/2010/main" xmlns="" val="1847484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5D78FC6-CE17-4259-A63C-DDFC12E048FC}" type="slidenum">
              <a:rPr lang="en-US" smtClean="0"/>
              <a:pPr/>
              <a:t>25</a:t>
            </a:fld>
            <a:endParaRPr lang="en-US"/>
          </a:p>
        </p:txBody>
      </p:sp>
    </p:spTree>
    <p:extLst>
      <p:ext uri="{BB962C8B-B14F-4D97-AF65-F5344CB8AC3E}">
        <p14:creationId xmlns:p14="http://schemas.microsoft.com/office/powerpoint/2010/main" xmlns="" val="37719623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5D78FC6-CE17-4259-A63C-DDFC12E048FC}" type="slidenum">
              <a:rPr lang="en-US" smtClean="0"/>
              <a:pPr/>
              <a:t>26</a:t>
            </a:fld>
            <a:endParaRPr lang="en-US"/>
          </a:p>
        </p:txBody>
      </p:sp>
    </p:spTree>
    <p:extLst>
      <p:ext uri="{BB962C8B-B14F-4D97-AF65-F5344CB8AC3E}">
        <p14:creationId xmlns:p14="http://schemas.microsoft.com/office/powerpoint/2010/main" xmlns="" val="14696973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5D78FC6-CE17-4259-A63C-DDFC12E048FC}" type="slidenum">
              <a:rPr lang="en-US" smtClean="0"/>
              <a:pPr/>
              <a:t>27</a:t>
            </a:fld>
            <a:endParaRPr lang="en-US"/>
          </a:p>
        </p:txBody>
      </p:sp>
    </p:spTree>
    <p:extLst>
      <p:ext uri="{BB962C8B-B14F-4D97-AF65-F5344CB8AC3E}">
        <p14:creationId xmlns:p14="http://schemas.microsoft.com/office/powerpoint/2010/main" xmlns="" val="20311249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l-GR" dirty="0"/>
          </a:p>
        </p:txBody>
      </p:sp>
      <p:sp>
        <p:nvSpPr>
          <p:cNvPr id="4" name="Slide Number Placeholder 3"/>
          <p:cNvSpPr>
            <a:spLocks noGrp="1"/>
          </p:cNvSpPr>
          <p:nvPr>
            <p:ph type="sldNum" sz="quarter" idx="10"/>
          </p:nvPr>
        </p:nvSpPr>
        <p:spPr/>
        <p:txBody>
          <a:bodyPr/>
          <a:lstStyle/>
          <a:p>
            <a:fld id="{A5D78FC6-CE17-4259-A63C-DDFC12E048FC}" type="slidenum">
              <a:rPr lang="en-US" smtClean="0"/>
              <a:pPr/>
              <a:t>2</a:t>
            </a:fld>
            <a:endParaRPr lang="en-US" dirty="0"/>
          </a:p>
        </p:txBody>
      </p:sp>
    </p:spTree>
    <p:extLst>
      <p:ext uri="{BB962C8B-B14F-4D97-AF65-F5344CB8AC3E}">
        <p14:creationId xmlns:p14="http://schemas.microsoft.com/office/powerpoint/2010/main" xmlns="" val="34312834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5D78FC6-CE17-4259-A63C-DDFC12E048FC}" type="slidenum">
              <a:rPr lang="en-US" smtClean="0"/>
              <a:pPr/>
              <a:t>3</a:t>
            </a:fld>
            <a:endParaRPr lang="en-US" dirty="0"/>
          </a:p>
        </p:txBody>
      </p:sp>
    </p:spTree>
    <p:extLst>
      <p:ext uri="{BB962C8B-B14F-4D97-AF65-F5344CB8AC3E}">
        <p14:creationId xmlns:p14="http://schemas.microsoft.com/office/powerpoint/2010/main" xmlns="" val="25130792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5D78FC6-CE17-4259-A63C-DDFC12E048FC}" type="slidenum">
              <a:rPr lang="en-US" smtClean="0"/>
              <a:pPr/>
              <a:t>4</a:t>
            </a:fld>
            <a:endParaRPr lang="en-US"/>
          </a:p>
        </p:txBody>
      </p:sp>
    </p:spTree>
    <p:extLst>
      <p:ext uri="{BB962C8B-B14F-4D97-AF65-F5344CB8AC3E}">
        <p14:creationId xmlns:p14="http://schemas.microsoft.com/office/powerpoint/2010/main" xmlns="" val="37333789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5D78FC6-CE17-4259-A63C-DDFC12E048FC}" type="slidenum">
              <a:rPr lang="en-US" smtClean="0"/>
              <a:pPr/>
              <a:t>5</a:t>
            </a:fld>
            <a:endParaRPr lang="en-US"/>
          </a:p>
        </p:txBody>
      </p:sp>
    </p:spTree>
    <p:extLst>
      <p:ext uri="{BB962C8B-B14F-4D97-AF65-F5344CB8AC3E}">
        <p14:creationId xmlns:p14="http://schemas.microsoft.com/office/powerpoint/2010/main" xmlns="" val="7390636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5D78FC6-CE17-4259-A63C-DDFC12E048FC}" type="slidenum">
              <a:rPr lang="en-US" smtClean="0"/>
              <a:pPr/>
              <a:t>6</a:t>
            </a:fld>
            <a:endParaRPr lang="en-US"/>
          </a:p>
        </p:txBody>
      </p:sp>
    </p:spTree>
    <p:extLst>
      <p:ext uri="{BB962C8B-B14F-4D97-AF65-F5344CB8AC3E}">
        <p14:creationId xmlns:p14="http://schemas.microsoft.com/office/powerpoint/2010/main" xmlns="" val="15074395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5D78FC6-CE17-4259-A63C-DDFC12E048FC}" type="slidenum">
              <a:rPr lang="en-US" smtClean="0"/>
              <a:pPr/>
              <a:t>7</a:t>
            </a:fld>
            <a:endParaRPr lang="en-US" dirty="0"/>
          </a:p>
        </p:txBody>
      </p:sp>
    </p:spTree>
    <p:extLst>
      <p:ext uri="{BB962C8B-B14F-4D97-AF65-F5344CB8AC3E}">
        <p14:creationId xmlns:p14="http://schemas.microsoft.com/office/powerpoint/2010/main" xmlns="" val="42020858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5D78FC6-CE17-4259-A63C-DDFC12E048FC}" type="slidenum">
              <a:rPr lang="en-US" smtClean="0"/>
              <a:pPr/>
              <a:t>11</a:t>
            </a:fld>
            <a:endParaRPr lang="en-US"/>
          </a:p>
        </p:txBody>
      </p:sp>
    </p:spTree>
    <p:extLst>
      <p:ext uri="{BB962C8B-B14F-4D97-AF65-F5344CB8AC3E}">
        <p14:creationId xmlns:p14="http://schemas.microsoft.com/office/powerpoint/2010/main" xmlns="" val="34406225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5D78FC6-CE17-4259-A63C-DDFC12E048FC}" type="slidenum">
              <a:rPr lang="en-US" smtClean="0"/>
              <a:pPr/>
              <a:t>16</a:t>
            </a:fld>
            <a:endParaRPr lang="en-US"/>
          </a:p>
        </p:txBody>
      </p:sp>
    </p:spTree>
    <p:extLst>
      <p:ext uri="{BB962C8B-B14F-4D97-AF65-F5344CB8AC3E}">
        <p14:creationId xmlns:p14="http://schemas.microsoft.com/office/powerpoint/2010/main" xmlns="" val="288867020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1">
          <a:blip r:embed="rId2" cstate="print">
            <a:lum bright="42000" contrast="-68000"/>
          </a:blip>
          <a:srcRect/>
          <a:stretch>
            <a:fillRect l="-30000" t="-20000" r="-2000" b="12000"/>
          </a:stretch>
        </a:blipFill>
        <a:effectLst/>
      </p:bgPr>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lang="en-US" dirty="0"/>
              <a:t>Click to edit Master title style</a:t>
            </a:r>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a:t>Click to edit Master subtitle style</a:t>
            </a:r>
            <a:endParaRPr lang="en-US" dirty="0"/>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pPr algn="ctr"/>
            <a:fld id="{743653DA-8BF4-4869-96FE-9BCF43372D46}" type="datetime8">
              <a:rPr lang="en-US" smtClean="0"/>
              <a:pPr algn="ctr"/>
              <a:t>11/18/2019 2:25 PM</a:t>
            </a:fld>
            <a:endParaRPr lang="en-US" sz="2000" dirty="0">
              <a:solidFill>
                <a:srgbClr val="FFFFFF"/>
              </a:solidFill>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pPr algn="r"/>
            <a:endParaRPr lang="en-US" dirty="0">
              <a:solidFill>
                <a:schemeClr val="tx2"/>
              </a:solidFill>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72AC53DF-4216-466D-99A7-94400E6C2A25}" type="slidenum">
              <a:rPr lang="en-US" smtClean="0"/>
              <a:pPr/>
              <a:t>‹#›</a:t>
            </a:fld>
            <a:endParaRPr lang="en-US" dirty="0">
              <a:solidFill>
                <a:schemeClr val="tx2"/>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D3816DF-213E-421B-92D3-C068DBB023D6}" type="datetime8">
              <a:rPr lang="en-US" smtClean="0">
                <a:solidFill>
                  <a:schemeClr val="tx2"/>
                </a:solidFill>
              </a:rPr>
              <a:pPr/>
              <a:t>11/18/2019 2:25 PM</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2AC53DF-4216-466D-99A7-94400E6C2A25}" type="slidenum">
              <a:rPr lang="en-US" sz="1200" smtClean="0">
                <a:solidFill>
                  <a:schemeClr val="tx2"/>
                </a:solidFill>
              </a: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609600"/>
            <a:ext cx="5562600" cy="551656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553200" y="6248402"/>
            <a:ext cx="2209800" cy="365125"/>
          </a:xfrm>
        </p:spPr>
        <p:txBody>
          <a:bodyPr/>
          <a:lstStyle/>
          <a:p>
            <a:fld id="{8D3816DF-213E-421B-92D3-C068DBB023D6}" type="datetime8">
              <a:rPr lang="en-US" smtClean="0">
                <a:solidFill>
                  <a:schemeClr val="tx2"/>
                </a:solidFill>
              </a:rPr>
              <a:pPr/>
              <a:t>11/18/2019 2:25 PM</a:t>
            </a:fld>
            <a:endParaRPr lang="en-US" dirty="0"/>
          </a:p>
        </p:txBody>
      </p:sp>
      <p:sp>
        <p:nvSpPr>
          <p:cNvPr id="5" name="Footer Placeholder 4"/>
          <p:cNvSpPr>
            <a:spLocks noGrp="1"/>
          </p:cNvSpPr>
          <p:nvPr>
            <p:ph type="ftr" sz="quarter" idx="11"/>
          </p:nvPr>
        </p:nvSpPr>
        <p:spPr>
          <a:xfrm>
            <a:off x="457201" y="6248207"/>
            <a:ext cx="5573483" cy="365125"/>
          </a:xfrm>
        </p:spPr>
        <p:txBody>
          <a:bodyPr/>
          <a:lstStyle/>
          <a:p>
            <a:endParaRPr lang="en-US" dirty="0"/>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p:cNvSpPr>
            <a:spLocks noGrp="1"/>
          </p:cNvSpPr>
          <p:nvPr>
            <p:ph type="sldNum" sz="quarter" idx="12"/>
          </p:nvPr>
        </p:nvSpPr>
        <p:spPr>
          <a:xfrm rot="5400000">
            <a:off x="5989638" y="144462"/>
            <a:ext cx="533400" cy="244476"/>
          </a:xfrm>
        </p:spPr>
        <p:txBody>
          <a:bodyPr/>
          <a:lstStyle/>
          <a:p>
            <a:fld id="{72AC53DF-4216-466D-99A7-94400E6C2A25}" type="slidenum">
              <a:rPr lang="en-US" sz="1200" smtClean="0">
                <a:solidFill>
                  <a:schemeClr val="tx2"/>
                </a:solidFill>
              </a: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lang="en-US"/>
              <a:t>Click to edit Master title style</a:t>
            </a:r>
            <a:endParaRPr lang="en-US" dirty="0"/>
          </a:p>
        </p:txBody>
      </p:sp>
      <p:sp>
        <p:nvSpPr>
          <p:cNvPr id="4" name="Date Placeholder 3"/>
          <p:cNvSpPr>
            <a:spLocks noGrp="1"/>
          </p:cNvSpPr>
          <p:nvPr>
            <p:ph type="dt" sz="half" idx="10"/>
          </p:nvPr>
        </p:nvSpPr>
        <p:spPr/>
        <p:txBody>
          <a:bodyPr/>
          <a:lstStyle/>
          <a:p>
            <a:fld id="{B7129108-AC8D-4212-9283-60D9E99BF07A}" type="datetime8">
              <a:rPr lang="en-US" smtClean="0"/>
              <a:pPr/>
              <a:t>11/18/2019 2:25 PM</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1AD93096-5B34-4342-9326-69289CEAE4C2}" type="slidenum">
              <a:rPr lang="en-US" smtClean="0"/>
              <a:pPr/>
              <a:t>‹#›</a:t>
            </a:fld>
            <a:endParaRPr lang="en-US" dirty="0">
              <a:solidFill>
                <a:srgbClr val="FFFFFF"/>
              </a:solidFill>
            </a:endParaRPr>
          </a:p>
        </p:txBody>
      </p:sp>
      <p:sp>
        <p:nvSpPr>
          <p:cNvPr id="8" name="Content Placeholder 7"/>
          <p:cNvSpPr>
            <a:spLocks noGrp="1"/>
          </p:cNvSpPr>
          <p:nvPr>
            <p:ph sz="quarter" idx="1"/>
          </p:nvPr>
        </p:nvSpPr>
        <p:spPr>
          <a:xfrm>
            <a:off x="612648" y="1600200"/>
            <a:ext cx="81534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lang="en-US"/>
              <a:t>Click to edit Master title style</a:t>
            </a:r>
            <a:endParaRPr lang="en-US" dirty="0"/>
          </a:p>
        </p:txBody>
      </p:sp>
      <p:sp>
        <p:nvSpPr>
          <p:cNvPr id="12" name="Date Placeholder 11"/>
          <p:cNvSpPr>
            <a:spLocks noGrp="1"/>
          </p:cNvSpPr>
          <p:nvPr>
            <p:ph type="dt" sz="half" idx="10"/>
          </p:nvPr>
        </p:nvSpPr>
        <p:spPr/>
        <p:txBody>
          <a:bodyPr/>
          <a:lstStyle/>
          <a:p>
            <a:fld id="{B6DED3D3-6235-4F4C-B439-DF277FB555A7}" type="datetime8">
              <a:rPr lang="en-US" smtClean="0"/>
              <a:pPr/>
              <a:t>11/18/2019 2:25 PM</a:t>
            </a:fld>
            <a:endParaRPr lang="en-US" dirty="0"/>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pPr algn="ctr"/>
            <a:fld id="{1AD93096-5B34-4342-9326-69289CEAE4C2}" type="slidenum">
              <a:rPr lang="en-US" smtClean="0"/>
              <a:pPr algn="ctr"/>
              <a:t>‹#›</a:t>
            </a:fld>
            <a:endParaRPr lang="en-US" sz="2400" dirty="0">
              <a:solidFill>
                <a:srgbClr val="FFFFFF"/>
              </a:solidFill>
            </a:endParaRPr>
          </a:p>
        </p:txBody>
      </p:sp>
      <p:sp>
        <p:nvSpPr>
          <p:cNvPr id="14" name="Footer Placeholder 13"/>
          <p:cNvSpPr>
            <a:spLocks noGrp="1"/>
          </p:cNvSpPr>
          <p:nvPr>
            <p:ph type="ftr" sz="quarter" idx="12"/>
          </p:nvPr>
        </p:nvSpPr>
        <p:spPr/>
        <p:txBody>
          <a:bodyPr/>
          <a:lstStyle/>
          <a:p>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
          </p:nvPr>
        </p:nvSpPr>
        <p:spPr>
          <a:xfrm>
            <a:off x="609600" y="1589567"/>
            <a:ext cx="38862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10"/>
          <p:cNvSpPr>
            <a:spLocks noGrp="1"/>
          </p:cNvSpPr>
          <p:nvPr>
            <p:ph sz="quarter" idx="2"/>
          </p:nvPr>
        </p:nvSpPr>
        <p:spPr>
          <a:xfrm>
            <a:off x="4844901" y="1589567"/>
            <a:ext cx="38862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5"/>
          </p:nvPr>
        </p:nvSpPr>
        <p:spPr/>
        <p:txBody>
          <a:bodyPr rtlCol="0"/>
          <a:lstStyle/>
          <a:p>
            <a:fld id="{3B5F1E3E-4B2F-4895-B65E-28B2E64F39F6}" type="datetime8">
              <a:rPr lang="en-US" smtClean="0"/>
              <a:pPr/>
              <a:t>11/18/2019 2:25 PM</a:t>
            </a:fld>
            <a:endParaRPr lang="en-US" dirty="0"/>
          </a:p>
        </p:txBody>
      </p:sp>
      <p:sp>
        <p:nvSpPr>
          <p:cNvPr id="10" name="Slide Number Placeholder 9"/>
          <p:cNvSpPr>
            <a:spLocks noGrp="1"/>
          </p:cNvSpPr>
          <p:nvPr>
            <p:ph type="sldNum" sz="quarter" idx="16"/>
          </p:nvPr>
        </p:nvSpPr>
        <p:spPr/>
        <p:txBody>
          <a:bodyPr rtlCol="0"/>
          <a:lstStyle/>
          <a:p>
            <a:pPr algn="ctr"/>
            <a:fld id="{1AD93096-5B34-4342-9326-69289CEAE4C2}" type="slidenum">
              <a:rPr lang="en-US" smtClean="0"/>
              <a:pPr algn="ctr"/>
              <a:t>‹#›</a:t>
            </a:fld>
            <a:endParaRPr lang="en-US" dirty="0"/>
          </a:p>
        </p:txBody>
      </p:sp>
      <p:sp>
        <p:nvSpPr>
          <p:cNvPr id="12" name="Footer Placeholder 11"/>
          <p:cNvSpPr>
            <a:spLocks noGrp="1"/>
          </p:cNvSpPr>
          <p:nvPr>
            <p:ph type="ftr" sz="quarter" idx="17"/>
          </p:nvPr>
        </p:nvSpPr>
        <p:spPr/>
        <p:txBody>
          <a:bodyPr rtlCol="0"/>
          <a:lstStyle/>
          <a:p>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lang="en-US"/>
              <a:t>Click to edit Master title style</a:t>
            </a:r>
            <a:endParaRPr lang="en-US" dirty="0"/>
          </a:p>
        </p:txBody>
      </p:sp>
      <p:sp>
        <p:nvSpPr>
          <p:cNvPr id="11" name="Content Placeholder 10"/>
          <p:cNvSpPr>
            <a:spLocks noGrp="1"/>
          </p:cNvSpPr>
          <p:nvPr>
            <p:ph sz="quarter" idx="2"/>
          </p:nvPr>
        </p:nvSpPr>
        <p:spPr>
          <a:xfrm>
            <a:off x="609600" y="2438400"/>
            <a:ext cx="3886200" cy="3581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4"/>
          </p:nvPr>
        </p:nvSpPr>
        <p:spPr>
          <a:xfrm>
            <a:off x="4800600" y="2438400"/>
            <a:ext cx="3886200" cy="3581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Date Placeholder 9"/>
          <p:cNvSpPr>
            <a:spLocks noGrp="1"/>
          </p:cNvSpPr>
          <p:nvPr>
            <p:ph type="dt" sz="half" idx="15"/>
          </p:nvPr>
        </p:nvSpPr>
        <p:spPr/>
        <p:txBody>
          <a:bodyPr rtlCol="0"/>
          <a:lstStyle/>
          <a:p>
            <a:fld id="{63085435-8225-4333-BFFA-0096413F0D76}" type="datetime8">
              <a:rPr lang="en-US" smtClean="0"/>
              <a:pPr/>
              <a:t>11/18/2019 2:25 PM</a:t>
            </a:fld>
            <a:endParaRPr lang="en-US" dirty="0"/>
          </a:p>
        </p:txBody>
      </p:sp>
      <p:sp>
        <p:nvSpPr>
          <p:cNvPr id="12" name="Slide Number Placeholder 11"/>
          <p:cNvSpPr>
            <a:spLocks noGrp="1"/>
          </p:cNvSpPr>
          <p:nvPr>
            <p:ph type="sldNum" sz="quarter" idx="16"/>
          </p:nvPr>
        </p:nvSpPr>
        <p:spPr/>
        <p:txBody>
          <a:bodyPr rtlCol="0"/>
          <a:lstStyle/>
          <a:p>
            <a:pPr algn="ctr"/>
            <a:fld id="{1AD93096-5B34-4342-9326-69289CEAE4C2}" type="slidenum">
              <a:rPr lang="en-US" smtClean="0"/>
              <a:pPr algn="ctr"/>
              <a:t>‹#›</a:t>
            </a:fld>
            <a:endParaRPr lang="en-US" dirty="0"/>
          </a:p>
        </p:txBody>
      </p:sp>
      <p:sp>
        <p:nvSpPr>
          <p:cNvPr id="14" name="Footer Placeholder 13"/>
          <p:cNvSpPr>
            <a:spLocks noGrp="1"/>
          </p:cNvSpPr>
          <p:nvPr>
            <p:ph type="ftr" sz="quarter" idx="17"/>
          </p:nvPr>
        </p:nvSpPr>
        <p:spPr/>
        <p:txBody>
          <a:bodyPr rtlCol="0"/>
          <a:lstStyle/>
          <a:p>
            <a:endParaRPr lang="en-US" dirty="0"/>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a:r>
              <a:rPr lang="en-US"/>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a:r>
              <a:rPr lang="en-US"/>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783C494-2A87-468C-A21B-CB14FB9ABB00}" type="datetime8">
              <a:rPr lang="en-US" smtClean="0"/>
              <a:pPr/>
              <a:t>11/18/2019 2:25 PM</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1AD93096-5B34-4342-9326-69289CEAE4C2}" type="slidenum">
              <a:rPr lang="en-US" smtClean="0"/>
              <a:pPr/>
              <a:t>‹#›</a:t>
            </a:fld>
            <a:endParaRPr lang="en-US" dirty="0">
              <a:solidFill>
                <a:srgbClr val="FFFFFF"/>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A180FA0-5B31-4864-A2BB-719EA5A679C6}" type="datetime8">
              <a:rPr lang="en-US" smtClean="0"/>
              <a:pPr/>
              <a:t>11/18/2019 2:25 PM</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1AD93096-5B34-4342-9326-69289CEAE4C2}" type="slidenum">
              <a:rPr lang="en-US" smtClean="0"/>
              <a:pPr/>
              <a:t>‹#›</a:t>
            </a:fld>
            <a:endParaRPr lang="en-US" dirty="0">
              <a:solidFill>
                <a:schemeClr val="tx2"/>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lang="en-US"/>
              <a:t>Click to edit Master title style</a:t>
            </a:r>
            <a:endParaRPr lang="en-US" dirty="0"/>
          </a:p>
        </p:txBody>
      </p:sp>
      <p:sp>
        <p:nvSpPr>
          <p:cNvPr id="5" name="Date Placeholder 4"/>
          <p:cNvSpPr>
            <a:spLocks noGrp="1"/>
          </p:cNvSpPr>
          <p:nvPr>
            <p:ph type="dt" sz="half" idx="10"/>
          </p:nvPr>
        </p:nvSpPr>
        <p:spPr/>
        <p:txBody>
          <a:bodyPr/>
          <a:lstStyle/>
          <a:p>
            <a:fld id="{4BECC0C8-36B8-442A-833D-B6AACE86BB77}" type="datetime8">
              <a:rPr lang="en-US" smtClean="0"/>
              <a:pPr/>
              <a:t>11/18/2019 2:25 PM</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1AD93096-5B34-4342-9326-69289CEAE4C2}" type="slidenum">
              <a:rPr lang="en-US" smtClean="0"/>
              <a:pPr/>
              <a:t>‹#›</a:t>
            </a:fld>
            <a:endParaRPr lang="en-US" dirty="0">
              <a:solidFill>
                <a:srgbClr val="FFFFFF"/>
              </a:solidFill>
            </a:endParaRPr>
          </a:p>
        </p:txBody>
      </p:sp>
      <p:sp>
        <p:nvSpPr>
          <p:cNvPr id="9" name="Content Placeholder 8"/>
          <p:cNvSpPr>
            <a:spLocks noGrp="1"/>
          </p:cNvSpPr>
          <p:nvPr>
            <p:ph sz="quarter" idx="1"/>
          </p:nvPr>
        </p:nvSpPr>
        <p:spPr>
          <a:xfrm>
            <a:off x="2362200" y="1752600"/>
            <a:ext cx="6400800" cy="4419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descr="sm_pencil.png"/>
          <p:cNvPicPr>
            <a:picLocks noChangeAspect="1"/>
          </p:cNvPicPr>
          <p:nvPr userDrawn="1"/>
        </p:nvPicPr>
        <p:blipFill>
          <a:blip r:embed="rId2" cstate="print"/>
          <a:stretch>
            <a:fillRect/>
          </a:stretch>
        </p:blipFill>
        <p:spPr>
          <a:xfrm>
            <a:off x="612648" y="1755648"/>
            <a:ext cx="1615307" cy="2145615"/>
          </a:xfrm>
          <a:prstGeom prst="rect">
            <a:avLst/>
          </a:prstGeom>
          <a:ln w="50800" cap="sq" cmpd="dbl">
            <a:solidFill>
              <a:schemeClr val="accent2"/>
            </a:solidFill>
            <a:miter lim="800000"/>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a:r>
              <a:rPr lang="en-US"/>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lang="en-US"/>
              <a:t>Click to edit Master title style</a:t>
            </a:r>
            <a:endParaRPr lang="en-US" dirty="0"/>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12" name="Date Placeholder 11"/>
          <p:cNvSpPr>
            <a:spLocks noGrp="1"/>
          </p:cNvSpPr>
          <p:nvPr>
            <p:ph type="dt" sz="half" idx="10"/>
          </p:nvPr>
        </p:nvSpPr>
        <p:spPr>
          <a:xfrm>
            <a:off x="6248400" y="6248400"/>
            <a:ext cx="2667000" cy="365125"/>
          </a:xfrm>
        </p:spPr>
        <p:txBody>
          <a:bodyPr rtlCol="0"/>
          <a:lstStyle/>
          <a:p>
            <a:fld id="{51E20EC5-AC53-4169-941E-EDF10CD23748}" type="datetime8">
              <a:rPr lang="en-US" smtClean="0"/>
              <a:pPr/>
              <a:t>11/18/2019 2:25 PM</a:t>
            </a:fld>
            <a:endParaRPr lang="en-US" dirty="0"/>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pPr algn="ctr"/>
            <a:fld id="{1AD93096-5B34-4342-9326-69289CEAE4C2}" type="slidenum">
              <a:rPr lang="en-US" smtClean="0"/>
              <a:pPr algn="ctr"/>
              <a:t>‹#›</a:t>
            </a:fld>
            <a:endParaRPr lang="en-US" sz="2800" dirty="0"/>
          </a:p>
        </p:txBody>
      </p:sp>
      <p:sp>
        <p:nvSpPr>
          <p:cNvPr id="14" name="Footer Placeholder 13"/>
          <p:cNvSpPr>
            <a:spLocks noGrp="1"/>
          </p:cNvSpPr>
          <p:nvPr>
            <p:ph type="ftr" sz="quarter" idx="12"/>
          </p:nvPr>
        </p:nvSpPr>
        <p:spPr>
          <a:xfrm>
            <a:off x="1600200" y="6248206"/>
            <a:ext cx="4572000" cy="365125"/>
          </a:xfrm>
        </p:spPr>
        <p:txBody>
          <a:bodyPr rtlCol="0"/>
          <a:lstStyle/>
          <a:p>
            <a:endParaRPr lang="en-US" dirty="0"/>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lang="en-US" dirty="0"/>
              <a:t>Click icon to add picture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lang="en-US"/>
              <a:t>Click to edit Master title style</a:t>
            </a:r>
            <a:endParaRPr lang="en-US" dirty="0"/>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a:defRPr sz="1400">
                <a:solidFill>
                  <a:schemeClr val="tx2"/>
                </a:solidFill>
              </a:defRPr>
            </a:lvl1pPr>
          </a:lstStyle>
          <a:p>
            <a:fld id="{8D3816DF-213E-421B-92D3-C068DBB023D6}" type="datetime8">
              <a:rPr lang="en-US" smtClean="0">
                <a:solidFill>
                  <a:schemeClr val="tx2"/>
                </a:solidFill>
              </a:rPr>
              <a:pPr/>
              <a:t>11/18/2019 2:25 PM</a:t>
            </a:fld>
            <a:endParaRPr lang="en-US" sz="1400" dirty="0">
              <a:solidFill>
                <a:schemeClr val="tx2"/>
              </a:solidFill>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a:defRPr sz="1400">
                <a:solidFill>
                  <a:schemeClr val="tx2"/>
                </a:solidFill>
              </a:defRPr>
            </a:lvl1pPr>
          </a:lstStyle>
          <a:p>
            <a:pPr algn="r"/>
            <a:endParaRPr lang="en-US" sz="1400" dirty="0">
              <a:solidFill>
                <a:schemeClr val="tx2"/>
              </a:solidFill>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a:defRPr sz="1400" b="1">
                <a:solidFill>
                  <a:srgbClr val="FFFFFF"/>
                </a:solidFill>
              </a:defRPr>
            </a:lvl1pPr>
          </a:lstStyle>
          <a:p>
            <a:pPr algn="ctr"/>
            <a:fld id="{72AC53DF-4216-466D-99A7-94400E6C2A25}" type="slidenum">
              <a:rPr lang="en-US" sz="1200" smtClean="0">
                <a:solidFill>
                  <a:schemeClr val="tx2"/>
                </a:solidFill>
              </a:rPr>
              <a:pPr algn="ctr"/>
              <a:t>‹#›</a:t>
            </a:fld>
            <a:endParaRPr lang="en-US" sz="1400" b="1" dirty="0">
              <a:solidFill>
                <a:srgbClr val="FFFFFF"/>
              </a:solidFill>
            </a:endParaRPr>
          </a:p>
        </p:txBody>
      </p:sp>
    </p:spTree>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Lst>
  <p:txStyles>
    <p:titleStyle>
      <a:lvl1pPr algn="l" rtl="0" eaLnBrk="1" latinLnBrk="0" hangingPunct="1">
        <a:spcBef>
          <a:spcPct val="0"/>
        </a:spcBef>
        <a:buNone/>
        <a:defRPr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sz="1800" kern="1200" baseline="0">
          <a:solidFill>
            <a:schemeClr val="tx1"/>
          </a:solidFill>
          <a:latin typeface="+mn-lt"/>
          <a:ea typeface="+mn-ea"/>
          <a:cs typeface="+mn-cs"/>
        </a:defRPr>
      </a:lvl9pPr>
    </p:bodyStyle>
    <p:otherStyle>
      <a:lvl1pPr marL="0" algn="l" rtl="0" eaLnBrk="1" hangingPunct="1">
        <a:defRPr kern="1200">
          <a:solidFill>
            <a:schemeClr val="tx1"/>
          </a:solidFill>
          <a:latin typeface="+mn-lt"/>
          <a:ea typeface="+mn-ea"/>
          <a:cs typeface="+mn-cs"/>
        </a:defRPr>
      </a:lvl1pPr>
      <a:lvl2pPr marL="457200" algn="l" rtl="0" eaLnBrk="1" hangingPunct="1">
        <a:defRPr kern="1200">
          <a:solidFill>
            <a:schemeClr val="tx1"/>
          </a:solidFill>
          <a:latin typeface="+mn-lt"/>
          <a:ea typeface="+mn-ea"/>
          <a:cs typeface="+mn-cs"/>
        </a:defRPr>
      </a:lvl2pPr>
      <a:lvl3pPr marL="914400" algn="l" rtl="0" eaLnBrk="1" hangingPunct="1">
        <a:defRPr kern="1200">
          <a:solidFill>
            <a:schemeClr val="tx1"/>
          </a:solidFill>
          <a:latin typeface="+mn-lt"/>
          <a:ea typeface="+mn-ea"/>
          <a:cs typeface="+mn-cs"/>
        </a:defRPr>
      </a:lvl3pPr>
      <a:lvl4pPr marL="1371600" algn="l" rtl="0" eaLnBrk="1" hangingPunct="1">
        <a:defRPr kern="1200">
          <a:solidFill>
            <a:schemeClr val="tx1"/>
          </a:solidFill>
          <a:latin typeface="+mn-lt"/>
          <a:ea typeface="+mn-ea"/>
          <a:cs typeface="+mn-cs"/>
        </a:defRPr>
      </a:lvl4pPr>
      <a:lvl5pPr marL="1828800" algn="l" rtl="0" eaLnBrk="1" hangingPunct="1">
        <a:defRPr kern="1200">
          <a:solidFill>
            <a:schemeClr val="tx1"/>
          </a:solidFill>
          <a:latin typeface="+mn-lt"/>
          <a:ea typeface="+mn-ea"/>
          <a:cs typeface="+mn-cs"/>
        </a:defRPr>
      </a:lvl5pPr>
      <a:lvl6pPr marL="2286000" algn="l" rtl="0" eaLnBrk="1" hangingPunct="1">
        <a:defRPr kern="1200">
          <a:solidFill>
            <a:schemeClr val="tx1"/>
          </a:solidFill>
          <a:latin typeface="+mn-lt"/>
          <a:ea typeface="+mn-ea"/>
          <a:cs typeface="+mn-cs"/>
        </a:defRPr>
      </a:lvl6pPr>
      <a:lvl7pPr marL="2743200" algn="l" rtl="0" eaLnBrk="1" hangingPunct="1">
        <a:defRPr kern="1200">
          <a:solidFill>
            <a:schemeClr val="tx1"/>
          </a:solidFill>
          <a:latin typeface="+mn-lt"/>
          <a:ea typeface="+mn-ea"/>
          <a:cs typeface="+mn-cs"/>
        </a:defRPr>
      </a:lvl7pPr>
      <a:lvl8pPr marL="3200400" algn="l" rtl="0" eaLnBrk="1" hangingPunct="1">
        <a:defRPr kern="1200">
          <a:solidFill>
            <a:schemeClr val="tx1"/>
          </a:solidFill>
          <a:latin typeface="+mn-lt"/>
          <a:ea typeface="+mn-ea"/>
          <a:cs typeface="+mn-cs"/>
        </a:defRPr>
      </a:lvl8pPr>
      <a:lvl9pPr marL="3657600" algn="l" rtl="0" eaLnBrk="1" hangingPunct="1">
        <a:defRPr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diagramData" Target="../diagrams/data6.xml"/><Relationship Id="rId7" Type="http://schemas.openxmlformats.org/officeDocument/2006/relationships/image" Target="../media/image9.wmf"/><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package" Target="../embeddings/Microsoft_Office_Word_Document1.docx"/></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package" Target="../embeddings/Microsoft_Office_Word_Document2.docx"/></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package" Target="../embeddings/Microsoft_Office_Word_Document3.docx"/></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package" Target="../embeddings/Microsoft_Office_Word_Document4.docx"/></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ctrTitle"/>
          </p:nvPr>
        </p:nvSpPr>
        <p:spPr>
          <a:xfrm>
            <a:off x="179512" y="3501008"/>
            <a:ext cx="8856984" cy="2088232"/>
          </a:xfrm>
        </p:spPr>
        <p:txBody>
          <a:bodyPr>
            <a:noAutofit/>
          </a:bodyPr>
          <a:lstStyle/>
          <a:p>
            <a:pPr algn="ctr"/>
            <a:r>
              <a:rPr lang="el-GR" sz="4800" b="1" cap="none" dirty="0">
                <a:solidFill>
                  <a:srgbClr val="C00000"/>
                </a:solidFill>
              </a:rPr>
              <a:t>Αξιολόγηση Μαθητή/Μαθήτριας στη Δημοτική Εκπαίδευση</a:t>
            </a:r>
            <a:br>
              <a:rPr lang="el-GR" sz="4800" b="1" cap="none" dirty="0">
                <a:solidFill>
                  <a:srgbClr val="C00000"/>
                </a:solidFill>
              </a:rPr>
            </a:br>
            <a:r>
              <a:rPr lang="el-GR" sz="2000" b="1" cap="none" dirty="0">
                <a:solidFill>
                  <a:srgbClr val="C00000"/>
                </a:solidFill>
              </a:rPr>
              <a:t/>
            </a:r>
            <a:br>
              <a:rPr lang="el-GR" sz="2000" b="1" cap="none" dirty="0">
                <a:solidFill>
                  <a:srgbClr val="C00000"/>
                </a:solidFill>
              </a:rPr>
            </a:br>
            <a:r>
              <a:rPr lang="el-GR" sz="3600" b="1" cap="none" dirty="0">
                <a:solidFill>
                  <a:schemeClr val="accent1">
                    <a:lumMod val="75000"/>
                  </a:schemeClr>
                </a:solidFill>
                <a:latin typeface="Calibri" pitchFamily="34" charset="0"/>
              </a:rPr>
              <a:t> Σχολική χρονιά 2019-2020</a:t>
            </a:r>
            <a:endParaRPr lang="en-US" sz="3600" b="1" cap="none" dirty="0">
              <a:solidFill>
                <a:schemeClr val="accent1">
                  <a:lumMod val="75000"/>
                </a:schemeClr>
              </a:solidFill>
              <a:latin typeface="+mn-lt"/>
            </a:endParaRPr>
          </a:p>
        </p:txBody>
      </p:sp>
      <p:sp>
        <p:nvSpPr>
          <p:cNvPr id="3" name="Rectangle 2"/>
          <p:cNvSpPr>
            <a:spLocks noGrp="1"/>
          </p:cNvSpPr>
          <p:nvPr>
            <p:ph type="subTitle" idx="1"/>
          </p:nvPr>
        </p:nvSpPr>
        <p:spPr/>
        <p:txBody>
          <a:bodyPr>
            <a:normAutofit/>
          </a:bodyPr>
          <a:lstStyle/>
          <a:p>
            <a:pPr algn="ctr"/>
            <a:r>
              <a:rPr lang="en-US" dirty="0"/>
              <a:t>    </a:t>
            </a:r>
            <a:r>
              <a:rPr lang="el-GR" dirty="0"/>
              <a:t>       Διεύθυνση Δημοτικής Εκπαίδευσης</a:t>
            </a:r>
            <a:endParaRPr lang="en-US" sz="1900" dirty="0"/>
          </a:p>
        </p:txBody>
      </p:sp>
      <p:sp>
        <p:nvSpPr>
          <p:cNvPr id="4" name="Rectangle 3"/>
          <p:cNvSpPr/>
          <p:nvPr/>
        </p:nvSpPr>
        <p:spPr>
          <a:xfrm>
            <a:off x="35496" y="6165304"/>
            <a:ext cx="2160240" cy="369332"/>
          </a:xfrm>
          <a:prstGeom prst="rect">
            <a:avLst/>
          </a:prstGeom>
        </p:spPr>
        <p:txBody>
          <a:bodyPr wrap="square">
            <a:spAutoFit/>
          </a:bodyPr>
          <a:lstStyle/>
          <a:p>
            <a:pPr algn="ctr"/>
            <a:r>
              <a:rPr lang="el-GR" dirty="0" smtClean="0"/>
              <a:t>Νοέμβριος </a:t>
            </a:r>
            <a:r>
              <a:rPr lang="el-GR" dirty="0"/>
              <a:t>2019</a:t>
            </a:r>
          </a:p>
        </p:txBody>
      </p:sp>
      <p:pic>
        <p:nvPicPr>
          <p:cNvPr id="26625" name="Picture 1"/>
          <p:cNvPicPr>
            <a:picLocks noChangeAspect="1" noChangeArrowheads="1"/>
          </p:cNvPicPr>
          <p:nvPr/>
        </p:nvPicPr>
        <p:blipFill>
          <a:blip r:embed="rId3" cstate="print"/>
          <a:srcRect/>
          <a:stretch>
            <a:fillRect/>
          </a:stretch>
        </p:blipFill>
        <p:spPr bwMode="auto">
          <a:xfrm>
            <a:off x="2421657" y="6093296"/>
            <a:ext cx="638175" cy="628650"/>
          </a:xfrm>
          <a:prstGeom prst="rect">
            <a:avLst/>
          </a:prstGeom>
          <a:noFill/>
          <a:ln w="9525">
            <a:noFill/>
            <a:miter lim="800000"/>
            <a:headEnd/>
            <a:tailEnd/>
          </a:ln>
        </p:spPr>
      </p:pic>
      <p:pic>
        <p:nvPicPr>
          <p:cNvPr id="7" name="Picture 6"/>
          <p:cNvPicPr>
            <a:picLocks noChangeAspect="1"/>
          </p:cNvPicPr>
          <p:nvPr/>
        </p:nvPicPr>
        <p:blipFill>
          <a:blip r:embed="rId4"/>
          <a:stretch>
            <a:fillRect/>
          </a:stretch>
        </p:blipFill>
        <p:spPr>
          <a:xfrm>
            <a:off x="0" y="1"/>
            <a:ext cx="9144000" cy="270892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l-GR" dirty="0">
                <a:solidFill>
                  <a:srgbClr val="0000FF"/>
                </a:solidFill>
              </a:rPr>
              <a:t>1.2. Σχέση Αξιολόγησης-Διδασκαλίας </a:t>
            </a:r>
          </a:p>
        </p:txBody>
      </p:sp>
      <p:sp>
        <p:nvSpPr>
          <p:cNvPr id="3" name="Content Placeholder 2"/>
          <p:cNvSpPr>
            <a:spLocks noGrp="1"/>
          </p:cNvSpPr>
          <p:nvPr>
            <p:ph idx="1"/>
          </p:nvPr>
        </p:nvSpPr>
        <p:spPr/>
        <p:txBody>
          <a:bodyPr>
            <a:normAutofit lnSpcReduction="10000"/>
          </a:bodyPr>
          <a:lstStyle/>
          <a:p>
            <a:endParaRPr lang="el-GR" dirty="0"/>
          </a:p>
          <a:p>
            <a:r>
              <a:rPr lang="el-GR" b="1" dirty="0"/>
              <a:t>Η αξιολόγηση του μαθητή/μαθήτριας επηρεάζει την εφαρμογή των αναλυτικών προγραμμάτων, τη διδασκαλία και τις εμφάσεις και τα αποτελέσματα της μάθησης.</a:t>
            </a:r>
          </a:p>
          <a:p>
            <a:r>
              <a:rPr lang="el-GR" b="1" dirty="0"/>
              <a:t>Το τι και πώς εξετάζεται είναι καθοριστικό για την πρόοδο του/της μαθητή/μαθήτριας και τη λειτουργία του συστήματος.</a:t>
            </a:r>
          </a:p>
          <a:p>
            <a:r>
              <a:rPr lang="el-GR" b="1" dirty="0"/>
              <a:t>Ευθυγράμμιση Αναλυτικών Προγραμμάτων, Διδασκαλίας και Αξιολόγησης</a:t>
            </a:r>
          </a:p>
          <a:p>
            <a:pPr marL="0" indent="0">
              <a:buNone/>
            </a:pPr>
            <a:endParaRPr lang="el-GR" dirty="0"/>
          </a:p>
          <a:p>
            <a:endParaRPr lang="el-GR" dirty="0"/>
          </a:p>
        </p:txBody>
      </p:sp>
      <p:sp>
        <p:nvSpPr>
          <p:cNvPr id="4" name="Slide Number Placeholder 3"/>
          <p:cNvSpPr>
            <a:spLocks noGrp="1"/>
          </p:cNvSpPr>
          <p:nvPr>
            <p:ph type="sldNum" sz="quarter" idx="12"/>
          </p:nvPr>
        </p:nvSpPr>
        <p:spPr/>
        <p:txBody>
          <a:bodyPr>
            <a:normAutofit fontScale="85000" lnSpcReduction="20000"/>
          </a:bodyPr>
          <a:lstStyle/>
          <a:p>
            <a:fld id="{8B473E6F-88B8-4910-A7DD-13B3524A1910}" type="slidenum">
              <a:rPr lang="el-GR" smtClean="0">
                <a:solidFill>
                  <a:prstClr val="black">
                    <a:lumMod val="65000"/>
                    <a:lumOff val="35000"/>
                  </a:prstClr>
                </a:solidFill>
              </a:rPr>
              <a:pPr/>
              <a:t>10</a:t>
            </a:fld>
            <a:endParaRPr lang="el-GR">
              <a:solidFill>
                <a:prstClr val="black">
                  <a:lumMod val="65000"/>
                  <a:lumOff val="35000"/>
                </a:prstClr>
              </a:solidFill>
            </a:endParaRPr>
          </a:p>
        </p:txBody>
      </p:sp>
    </p:spTree>
    <p:extLst>
      <p:ext uri="{BB962C8B-B14F-4D97-AF65-F5344CB8AC3E}">
        <p14:creationId xmlns:p14="http://schemas.microsoft.com/office/powerpoint/2010/main" xmlns="" val="45425424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sz="quarter" idx="1"/>
          </p:nvPr>
        </p:nvGraphicFramePr>
        <p:xfrm>
          <a:off x="144017" y="1556792"/>
          <a:ext cx="8748464" cy="53012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7" descr="j0300840"/>
          <p:cNvPicPr>
            <a:picLocks noChangeAspect="1" noChangeArrowheads="1"/>
          </p:cNvPicPr>
          <p:nvPr/>
        </p:nvPicPr>
        <p:blipFill>
          <a:blip r:embed="rId7" cstate="print"/>
          <a:srcRect/>
          <a:stretch>
            <a:fillRect/>
          </a:stretch>
        </p:blipFill>
        <p:spPr bwMode="auto">
          <a:xfrm>
            <a:off x="3765599" y="5716636"/>
            <a:ext cx="1814513" cy="1168748"/>
          </a:xfrm>
          <a:prstGeom prst="rect">
            <a:avLst/>
          </a:prstGeom>
          <a:noFill/>
          <a:ln w="9525">
            <a:noFill/>
            <a:miter lim="800000"/>
            <a:headEnd/>
            <a:tailEnd/>
          </a:ln>
        </p:spPr>
      </p:pic>
      <p:sp>
        <p:nvSpPr>
          <p:cNvPr id="8" name="Title 1">
            <a:extLst>
              <a:ext uri="{FF2B5EF4-FFF2-40B4-BE49-F238E27FC236}">
                <a16:creationId xmlns:a16="http://schemas.microsoft.com/office/drawing/2014/main" xmlns="" id="{BF1D24FA-3563-4569-B5B6-4861C23519D3}"/>
              </a:ext>
            </a:extLst>
          </p:cNvPr>
          <p:cNvSpPr>
            <a:spLocks noGrp="1"/>
          </p:cNvSpPr>
          <p:nvPr>
            <p:ph type="title"/>
          </p:nvPr>
        </p:nvSpPr>
        <p:spPr>
          <a:xfrm>
            <a:off x="395536" y="188640"/>
            <a:ext cx="8370512" cy="990600"/>
          </a:xfrm>
        </p:spPr>
        <p:txBody>
          <a:bodyPr>
            <a:normAutofit fontScale="90000"/>
          </a:bodyPr>
          <a:lstStyle/>
          <a:p>
            <a:r>
              <a:rPr lang="el-GR" sz="3800" dirty="0">
                <a:solidFill>
                  <a:srgbClr val="0000FF"/>
                </a:solidFill>
              </a:rPr>
              <a:t>2. Έμφαση στη Διαμορφωτική Αξιολόγηση - Εισαγωγή Ατομικού Δελτίου Προόδου (ΑΔΕΠ)</a:t>
            </a:r>
            <a:endParaRPr lang="el-GR" dirty="0">
              <a:solidFill>
                <a:srgbClr val="0000FF"/>
              </a:solidFill>
            </a:endParaRPr>
          </a:p>
        </p:txBody>
      </p:sp>
    </p:spTree>
    <p:extLst>
      <p:ext uri="{BB962C8B-B14F-4D97-AF65-F5344CB8AC3E}">
        <p14:creationId xmlns:p14="http://schemas.microsoft.com/office/powerpoint/2010/main" xmlns="" val="11671210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88640"/>
            <a:ext cx="8370512" cy="990600"/>
          </a:xfrm>
        </p:spPr>
        <p:txBody>
          <a:bodyPr>
            <a:normAutofit fontScale="90000"/>
          </a:bodyPr>
          <a:lstStyle/>
          <a:p>
            <a:r>
              <a:rPr lang="el-GR" sz="3800" dirty="0">
                <a:solidFill>
                  <a:srgbClr val="0000FF"/>
                </a:solidFill>
              </a:rPr>
              <a:t>2.1. Εισαγωγή Ατομικού Δελτίου Προόδου (ΑΔΕΠ)</a:t>
            </a:r>
            <a:endParaRPr lang="el-GR" dirty="0">
              <a:solidFill>
                <a:srgbClr val="0000FF"/>
              </a:solidFill>
            </a:endParaRPr>
          </a:p>
        </p:txBody>
      </p:sp>
      <p:sp>
        <p:nvSpPr>
          <p:cNvPr id="4" name="Slide Number Placeholder 3"/>
          <p:cNvSpPr>
            <a:spLocks noGrp="1"/>
          </p:cNvSpPr>
          <p:nvPr>
            <p:ph type="sldNum" sz="quarter" idx="12"/>
          </p:nvPr>
        </p:nvSpPr>
        <p:spPr/>
        <p:txBody>
          <a:bodyPr>
            <a:normAutofit fontScale="85000" lnSpcReduction="20000"/>
          </a:bodyPr>
          <a:lstStyle/>
          <a:p>
            <a:fld id="{8B473E6F-88B8-4910-A7DD-13B3524A1910}" type="slidenum">
              <a:rPr lang="el-GR" smtClean="0">
                <a:solidFill>
                  <a:prstClr val="black">
                    <a:lumMod val="65000"/>
                    <a:lumOff val="35000"/>
                  </a:prstClr>
                </a:solidFill>
              </a:rPr>
              <a:pPr/>
              <a:t>12</a:t>
            </a:fld>
            <a:endParaRPr lang="el-GR">
              <a:solidFill>
                <a:prstClr val="black">
                  <a:lumMod val="65000"/>
                  <a:lumOff val="35000"/>
                </a:prstClr>
              </a:solidFill>
            </a:endParaRPr>
          </a:p>
        </p:txBody>
      </p:sp>
      <p:sp>
        <p:nvSpPr>
          <p:cNvPr id="6" name="Content Placeholder 2"/>
          <p:cNvSpPr>
            <a:spLocks noGrp="1"/>
          </p:cNvSpPr>
          <p:nvPr>
            <p:ph idx="1"/>
          </p:nvPr>
        </p:nvSpPr>
        <p:spPr>
          <a:xfrm>
            <a:off x="533400" y="1600200"/>
            <a:ext cx="8229600" cy="5257800"/>
          </a:xfrm>
        </p:spPr>
        <p:txBody>
          <a:bodyPr>
            <a:normAutofit/>
          </a:bodyPr>
          <a:lstStyle/>
          <a:p>
            <a:r>
              <a:rPr lang="el-GR" sz="2400" b="1" dirty="0"/>
              <a:t>Εισάγεται, ως εργαλείο για τη συγκέντρωση πληροφοριών για τις ανάγκες μάθησης των μαθητών/μαθητριών.</a:t>
            </a:r>
          </a:p>
          <a:p>
            <a:r>
              <a:rPr lang="el-GR" sz="2400" b="1" dirty="0"/>
              <a:t>Το ΑΔΕΠ ορίζεται ως «Οδηγός αξιολόγησης, συγκεκριμένων προσδοκώμενων επιτευγμάτων, με ανάλυση και περιγραφή, για κάθε μαθητή/</a:t>
            </a:r>
            <a:r>
              <a:rPr lang="el-GR" sz="2400" b="1" dirty="0" err="1"/>
              <a:t>τρια</a:t>
            </a:r>
            <a:r>
              <a:rPr lang="el-GR" sz="2400" b="1" dirty="0"/>
              <a:t>, των επιτευγμάτων και ελλείψεών του».</a:t>
            </a:r>
          </a:p>
          <a:p>
            <a:r>
              <a:rPr lang="el-GR" sz="2400" b="1" dirty="0"/>
              <a:t>Καταγράφονται διαπιστώσεις και βάσει αυτών προγραμματίζονται παιδαγωγικές παρεμβάσεις για ενίσχυση της μάθησης, όπου χρειάζεται.</a:t>
            </a:r>
          </a:p>
          <a:p>
            <a:r>
              <a:rPr lang="el-GR" sz="2400" b="1" dirty="0"/>
              <a:t>Προτείνονται δειγματικές μορφές οι οποίες όμως μπορούν να τροποποιηθούν ή και να αντικατασταθούν από άλλες μορφές που επιλέγει να υιοθετήσει η σχολική μονάδα/οι εκπαιδευτικοί.</a:t>
            </a:r>
          </a:p>
          <a:p>
            <a:endParaRPr lang="el-GR" sz="2400" b="1" dirty="0"/>
          </a:p>
          <a:p>
            <a:endParaRPr lang="el-GR" dirty="0"/>
          </a:p>
        </p:txBody>
      </p:sp>
    </p:spTree>
    <p:extLst>
      <p:ext uri="{BB962C8B-B14F-4D97-AF65-F5344CB8AC3E}">
        <p14:creationId xmlns:p14="http://schemas.microsoft.com/office/powerpoint/2010/main" xmlns="" val="364112662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88640"/>
            <a:ext cx="8370512" cy="990600"/>
          </a:xfrm>
        </p:spPr>
        <p:txBody>
          <a:bodyPr>
            <a:normAutofit fontScale="90000"/>
          </a:bodyPr>
          <a:lstStyle/>
          <a:p>
            <a:r>
              <a:rPr lang="el-GR" sz="3800" dirty="0">
                <a:solidFill>
                  <a:srgbClr val="0000FF"/>
                </a:solidFill>
              </a:rPr>
              <a:t>2.2. Εισαγωγή Ατομικού Δελτίου Προόδου (ΑΔΕΠ)</a:t>
            </a:r>
            <a:endParaRPr lang="el-GR" dirty="0">
              <a:solidFill>
                <a:srgbClr val="0000FF"/>
              </a:solidFill>
            </a:endParaRPr>
          </a:p>
        </p:txBody>
      </p:sp>
      <p:sp>
        <p:nvSpPr>
          <p:cNvPr id="4" name="Slide Number Placeholder 3"/>
          <p:cNvSpPr>
            <a:spLocks noGrp="1"/>
          </p:cNvSpPr>
          <p:nvPr>
            <p:ph type="sldNum" sz="quarter" idx="12"/>
          </p:nvPr>
        </p:nvSpPr>
        <p:spPr/>
        <p:txBody>
          <a:bodyPr>
            <a:normAutofit fontScale="85000" lnSpcReduction="20000"/>
          </a:bodyPr>
          <a:lstStyle/>
          <a:p>
            <a:fld id="{8B473E6F-88B8-4910-A7DD-13B3524A1910}" type="slidenum">
              <a:rPr lang="el-GR" smtClean="0">
                <a:solidFill>
                  <a:prstClr val="black">
                    <a:lumMod val="65000"/>
                    <a:lumOff val="35000"/>
                  </a:prstClr>
                </a:solidFill>
              </a:rPr>
              <a:pPr/>
              <a:t>13</a:t>
            </a:fld>
            <a:endParaRPr lang="el-GR">
              <a:solidFill>
                <a:prstClr val="black">
                  <a:lumMod val="65000"/>
                  <a:lumOff val="35000"/>
                </a:prstClr>
              </a:solidFill>
            </a:endParaRPr>
          </a:p>
        </p:txBody>
      </p:sp>
      <p:sp>
        <p:nvSpPr>
          <p:cNvPr id="6" name="Content Placeholder 2"/>
          <p:cNvSpPr>
            <a:spLocks noGrp="1"/>
          </p:cNvSpPr>
          <p:nvPr>
            <p:ph idx="1"/>
          </p:nvPr>
        </p:nvSpPr>
        <p:spPr>
          <a:xfrm>
            <a:off x="533400" y="1600200"/>
            <a:ext cx="8229600" cy="5257800"/>
          </a:xfrm>
        </p:spPr>
        <p:txBody>
          <a:bodyPr>
            <a:normAutofit/>
          </a:bodyPr>
          <a:lstStyle/>
          <a:p>
            <a:r>
              <a:rPr lang="el-GR" sz="2400" dirty="0"/>
              <a:t>Είναι το εργαλείο εκείνο που στηρίζει τον/την εκπαιδευτικό, ώστε να διαμορφώσει τη διδασκαλία του στη βάση των πραγματικών αναγκών των μαθητών/μαθητριών του. </a:t>
            </a:r>
            <a:endParaRPr lang="en-US" sz="2400" dirty="0"/>
          </a:p>
          <a:p>
            <a:r>
              <a:rPr lang="el-GR" sz="2400" dirty="0">
                <a:solidFill>
                  <a:srgbClr val="FF0000"/>
                </a:solidFill>
              </a:rPr>
              <a:t>Επιτρέπει στον/στην εκπαιδευτικό να ανατρέξει ανά πάσα στιγμή σε αυτό, για να υποστηρίξει τις κρίσεις του για την πρόοδο των μαθητών/μαθητριών του. </a:t>
            </a:r>
            <a:endParaRPr lang="en-US" sz="2400" dirty="0">
              <a:solidFill>
                <a:srgbClr val="FF0000"/>
              </a:solidFill>
            </a:endParaRPr>
          </a:p>
          <a:p>
            <a:r>
              <a:rPr lang="el-GR" sz="2400" dirty="0"/>
              <a:t>Δίνει στον/στην εκπαιδευτικό τη δυνατότητα να συμπληρώσει τεκμηριωμένα τη Σχολική Έκθεση Προόδου </a:t>
            </a:r>
            <a:endParaRPr lang="en-US" sz="2400" dirty="0"/>
          </a:p>
          <a:p>
            <a:r>
              <a:rPr lang="el-GR" sz="2400" dirty="0">
                <a:solidFill>
                  <a:srgbClr val="FF0000"/>
                </a:solidFill>
              </a:rPr>
              <a:t>Είναι αποκλειστικά εργαλείο διαμορφωτικής αξιολόγησης, για διευκόλυνση του αξιολογικού και διδακτικού – </a:t>
            </a:r>
            <a:r>
              <a:rPr lang="el-GR" sz="2400" dirty="0" err="1">
                <a:solidFill>
                  <a:srgbClr val="FF0000"/>
                </a:solidFill>
              </a:rPr>
              <a:t>ανατροφοδοτικού</a:t>
            </a:r>
            <a:r>
              <a:rPr lang="el-GR" sz="2400" dirty="0">
                <a:solidFill>
                  <a:srgbClr val="FF0000"/>
                </a:solidFill>
              </a:rPr>
              <a:t> έργου του εκπαιδευτικού, μέσα από το οποίο αντλεί και μεταφέρει πληροφορίες για την πρόοδο του μαθητή/μαθήτριας.</a:t>
            </a:r>
            <a:endParaRPr lang="en-US" sz="2400" dirty="0">
              <a:solidFill>
                <a:srgbClr val="FF0000"/>
              </a:solidFill>
            </a:endParaRPr>
          </a:p>
          <a:p>
            <a:endParaRPr lang="el-GR" sz="2400" b="1" dirty="0"/>
          </a:p>
          <a:p>
            <a:endParaRPr lang="el-GR" dirty="0"/>
          </a:p>
        </p:txBody>
      </p:sp>
    </p:spTree>
    <p:extLst>
      <p:ext uri="{BB962C8B-B14F-4D97-AF65-F5344CB8AC3E}">
        <p14:creationId xmlns:p14="http://schemas.microsoft.com/office/powerpoint/2010/main" xmlns="" val="26132089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dirty="0">
                <a:solidFill>
                  <a:srgbClr val="0000FF"/>
                </a:solidFill>
              </a:rPr>
              <a:t>2.3. ΑΔΕΠ: γιατί, πώς, πότε</a:t>
            </a:r>
          </a:p>
        </p:txBody>
      </p:sp>
      <p:sp>
        <p:nvSpPr>
          <p:cNvPr id="3" name="Content Placeholder 2"/>
          <p:cNvSpPr>
            <a:spLocks noGrp="1"/>
          </p:cNvSpPr>
          <p:nvPr>
            <p:ph idx="1"/>
          </p:nvPr>
        </p:nvSpPr>
        <p:spPr>
          <a:xfrm>
            <a:off x="457200" y="1600200"/>
            <a:ext cx="8229600" cy="4997152"/>
          </a:xfrm>
        </p:spPr>
        <p:txBody>
          <a:bodyPr>
            <a:noAutofit/>
          </a:bodyPr>
          <a:lstStyle/>
          <a:p>
            <a:r>
              <a:rPr lang="el-GR" sz="2400" b="1" dirty="0"/>
              <a:t>Το ΑΔΕΠ προτείνεται ως μέσο καταγραφής και κωδικοποίησης αδυναμιών του μαθητή σε σχέση με τα προσδοκώμενα αποτελέσματα. </a:t>
            </a:r>
          </a:p>
          <a:p>
            <a:r>
              <a:rPr lang="el-GR" sz="2400" b="1" dirty="0">
                <a:solidFill>
                  <a:srgbClr val="FF0000"/>
                </a:solidFill>
              </a:rPr>
              <a:t>Η καταγραφή  στα  ΑΔΕΠ  δεν είναι αυτοσκοπός, αλλά το  μέσο  για  αναγνώριση  και κωδικοποίηση συγκεκριμένων  αναγκών που θα διευκολύνει την ανατροφοδότηση και τη βελτίωση.</a:t>
            </a:r>
            <a:endParaRPr lang="el-GR" sz="2400" b="1" dirty="0"/>
          </a:p>
          <a:p>
            <a:r>
              <a:rPr lang="el-GR" sz="2400" b="1" dirty="0">
                <a:solidFill>
                  <a:srgbClr val="00B0F0"/>
                </a:solidFill>
              </a:rPr>
              <a:t>Η έμφαση βρίσκεται στην παρέμβαση του εκπαιδευτικού και όχι στην απλή διαπίστωση. </a:t>
            </a:r>
          </a:p>
          <a:p>
            <a:r>
              <a:rPr lang="el-GR" sz="2400" b="1" dirty="0">
                <a:solidFill>
                  <a:srgbClr val="2F5897"/>
                </a:solidFill>
              </a:rPr>
              <a:t>Πότε</a:t>
            </a:r>
            <a:r>
              <a:rPr lang="en-GB" sz="2400" b="1" dirty="0">
                <a:solidFill>
                  <a:srgbClr val="2F5897"/>
                </a:solidFill>
              </a:rPr>
              <a:t>; </a:t>
            </a:r>
            <a:r>
              <a:rPr lang="el-GR" sz="2400" b="1" dirty="0"/>
              <a:t>Δεν προκαθορίζεται ούτε και πρέπει να καθοριστεί συγκεκριμένο χρονικό διάστημα εφαρμογής του, δεδομένου ότι εξαρτάται από την ολοκλήρωση ενοτήτων δεικτών/μαθησιακών αποτελεσμάτων.</a:t>
            </a:r>
          </a:p>
        </p:txBody>
      </p:sp>
      <p:sp>
        <p:nvSpPr>
          <p:cNvPr id="4" name="Slide Number Placeholder 3"/>
          <p:cNvSpPr>
            <a:spLocks noGrp="1"/>
          </p:cNvSpPr>
          <p:nvPr>
            <p:ph type="sldNum" sz="quarter" idx="12"/>
          </p:nvPr>
        </p:nvSpPr>
        <p:spPr/>
        <p:txBody>
          <a:bodyPr>
            <a:normAutofit fontScale="85000" lnSpcReduction="20000"/>
          </a:bodyPr>
          <a:lstStyle/>
          <a:p>
            <a:fld id="{8B473E6F-88B8-4910-A7DD-13B3524A1910}" type="slidenum">
              <a:rPr lang="el-GR" smtClean="0">
                <a:solidFill>
                  <a:prstClr val="black">
                    <a:lumMod val="65000"/>
                    <a:lumOff val="35000"/>
                  </a:prstClr>
                </a:solidFill>
              </a:rPr>
              <a:pPr/>
              <a:t>14</a:t>
            </a:fld>
            <a:endParaRPr lang="el-GR">
              <a:solidFill>
                <a:prstClr val="black">
                  <a:lumMod val="65000"/>
                  <a:lumOff val="35000"/>
                </a:prstClr>
              </a:solidFill>
            </a:endParaRPr>
          </a:p>
        </p:txBody>
      </p:sp>
    </p:spTree>
    <p:extLst>
      <p:ext uri="{BB962C8B-B14F-4D97-AF65-F5344CB8AC3E}">
        <p14:creationId xmlns:p14="http://schemas.microsoft.com/office/powerpoint/2010/main" xmlns="" val="378355976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1" y="363296"/>
          <a:ext cx="9143999" cy="6762117"/>
        </p:xfrm>
        <a:graphic>
          <a:graphicData uri="http://schemas.openxmlformats.org/drawingml/2006/table">
            <a:tbl>
              <a:tblPr firstRow="1" firstCol="1" bandRow="1">
                <a:tableStyleId>{5C22544A-7EE6-4342-B048-85BDC9FD1C3A}</a:tableStyleId>
              </a:tblPr>
              <a:tblGrid>
                <a:gridCol w="539550">
                  <a:extLst>
                    <a:ext uri="{9D8B030D-6E8A-4147-A177-3AD203B41FA5}">
                      <a16:colId xmlns:a16="http://schemas.microsoft.com/office/drawing/2014/main" xmlns="" val="2632223486"/>
                    </a:ext>
                  </a:extLst>
                </a:gridCol>
                <a:gridCol w="1728192">
                  <a:extLst>
                    <a:ext uri="{9D8B030D-6E8A-4147-A177-3AD203B41FA5}">
                      <a16:colId xmlns:a16="http://schemas.microsoft.com/office/drawing/2014/main" xmlns="" val="2600978595"/>
                    </a:ext>
                  </a:extLst>
                </a:gridCol>
                <a:gridCol w="2952328">
                  <a:extLst>
                    <a:ext uri="{9D8B030D-6E8A-4147-A177-3AD203B41FA5}">
                      <a16:colId xmlns:a16="http://schemas.microsoft.com/office/drawing/2014/main" xmlns="" val="3014706038"/>
                    </a:ext>
                  </a:extLst>
                </a:gridCol>
                <a:gridCol w="2080676">
                  <a:extLst>
                    <a:ext uri="{9D8B030D-6E8A-4147-A177-3AD203B41FA5}">
                      <a16:colId xmlns:a16="http://schemas.microsoft.com/office/drawing/2014/main" xmlns="" val="1774997558"/>
                    </a:ext>
                  </a:extLst>
                </a:gridCol>
                <a:gridCol w="1843253">
                  <a:extLst>
                    <a:ext uri="{9D8B030D-6E8A-4147-A177-3AD203B41FA5}">
                      <a16:colId xmlns:a16="http://schemas.microsoft.com/office/drawing/2014/main" xmlns="" val="132401841"/>
                    </a:ext>
                  </a:extLst>
                </a:gridCol>
              </a:tblGrid>
              <a:tr h="493905">
                <a:tc>
                  <a:txBody>
                    <a:bodyPr/>
                    <a:lstStyle/>
                    <a:p>
                      <a:pPr marL="0" marR="0">
                        <a:lnSpc>
                          <a:spcPct val="115000"/>
                        </a:lnSpc>
                        <a:spcBef>
                          <a:spcPts val="0"/>
                        </a:spcBef>
                        <a:spcAft>
                          <a:spcPts val="0"/>
                        </a:spcAft>
                      </a:pPr>
                      <a:r>
                        <a:rPr lang="el-GR" sz="1600">
                          <a:effectLst/>
                        </a:rPr>
                        <a:t>Αριθμός</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15000"/>
                        </a:lnSpc>
                        <a:spcBef>
                          <a:spcPts val="0"/>
                        </a:spcBef>
                        <a:spcAft>
                          <a:spcPts val="0"/>
                        </a:spcAft>
                      </a:pPr>
                      <a:r>
                        <a:rPr lang="el-GR" sz="1600">
                          <a:effectLst/>
                        </a:rPr>
                        <a:t>Όνομα</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15000"/>
                        </a:lnSpc>
                        <a:spcBef>
                          <a:spcPts val="0"/>
                        </a:spcBef>
                        <a:spcAft>
                          <a:spcPts val="0"/>
                        </a:spcAft>
                      </a:pPr>
                      <a:r>
                        <a:rPr lang="el-GR" sz="1600" dirty="0">
                          <a:effectLst/>
                        </a:rPr>
                        <a:t>Προφορικός λόγος</a:t>
                      </a:r>
                      <a:endParaRPr lang="en-US" sz="1600" dirty="0">
                        <a:effectLst/>
                      </a:endParaRPr>
                    </a:p>
                    <a:p>
                      <a:pPr marL="0" marR="0">
                        <a:lnSpc>
                          <a:spcPct val="115000"/>
                        </a:lnSpc>
                        <a:spcBef>
                          <a:spcPts val="0"/>
                        </a:spcBef>
                        <a:spcAft>
                          <a:spcPts val="0"/>
                        </a:spcAft>
                      </a:pPr>
                      <a:r>
                        <a:rPr lang="el-GR" sz="1600" dirty="0">
                          <a:effectLst/>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15000"/>
                        </a:lnSpc>
                        <a:spcBef>
                          <a:spcPts val="0"/>
                        </a:spcBef>
                        <a:spcAft>
                          <a:spcPts val="0"/>
                        </a:spcAft>
                      </a:pPr>
                      <a:r>
                        <a:rPr lang="el-GR" sz="1600">
                          <a:effectLst/>
                        </a:rPr>
                        <a:t>Γραπτός Λόγος</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15000"/>
                        </a:lnSpc>
                        <a:spcBef>
                          <a:spcPts val="0"/>
                        </a:spcBef>
                        <a:spcAft>
                          <a:spcPts val="0"/>
                        </a:spcAft>
                      </a:pPr>
                      <a:r>
                        <a:rPr lang="el-GR" sz="1600">
                          <a:effectLst/>
                        </a:rPr>
                        <a:t>Ανάγνωση-Κατανόηση</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extLst>
                  <a:ext uri="{0D108BD9-81ED-4DB2-BD59-A6C34878D82A}">
                    <a16:rowId xmlns:a16="http://schemas.microsoft.com/office/drawing/2014/main" xmlns="" val="4168255063"/>
                  </a:ext>
                </a:extLst>
              </a:tr>
              <a:tr h="1002792">
                <a:tc>
                  <a:txBody>
                    <a:bodyPr/>
                    <a:lstStyle/>
                    <a:p>
                      <a:pPr marL="0" marR="0">
                        <a:lnSpc>
                          <a:spcPct val="115000"/>
                        </a:lnSpc>
                        <a:spcBef>
                          <a:spcPts val="0"/>
                        </a:spcBef>
                        <a:spcAft>
                          <a:spcPts val="0"/>
                        </a:spcAft>
                      </a:pPr>
                      <a:r>
                        <a:rPr lang="el-GR" sz="1600">
                          <a:effectLst/>
                        </a:rPr>
                        <a:t>1</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15000"/>
                        </a:lnSpc>
                        <a:spcBef>
                          <a:spcPts val="0"/>
                        </a:spcBef>
                        <a:spcAft>
                          <a:spcPts val="0"/>
                        </a:spcAft>
                      </a:pPr>
                      <a:r>
                        <a:rPr lang="el-GR" sz="1600">
                          <a:effectLst/>
                        </a:rPr>
                        <a:t>Μαρία Οικονόμου</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15000"/>
                        </a:lnSpc>
                        <a:spcBef>
                          <a:spcPts val="0"/>
                        </a:spcBef>
                        <a:spcAft>
                          <a:spcPts val="0"/>
                        </a:spcAft>
                      </a:pPr>
                      <a:r>
                        <a:rPr lang="el-GR" sz="1600">
                          <a:effectLst/>
                        </a:rPr>
                        <a:t>Ασύνδετες μικρές προτάσεις,</a:t>
                      </a:r>
                      <a:endParaRPr lang="en-US" sz="1600">
                        <a:effectLst/>
                      </a:endParaRPr>
                    </a:p>
                    <a:p>
                      <a:pPr marL="0" marR="0">
                        <a:lnSpc>
                          <a:spcPct val="115000"/>
                        </a:lnSpc>
                        <a:spcBef>
                          <a:spcPts val="0"/>
                        </a:spcBef>
                        <a:spcAft>
                          <a:spcPts val="0"/>
                        </a:spcAft>
                      </a:pPr>
                      <a:r>
                        <a:rPr lang="el-GR" sz="1600">
                          <a:effectLst/>
                        </a:rPr>
                        <a:t>Δυσκολία υποστήριξης θέσης</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15000"/>
                        </a:lnSpc>
                        <a:spcBef>
                          <a:spcPts val="0"/>
                        </a:spcBef>
                        <a:spcAft>
                          <a:spcPts val="0"/>
                        </a:spcAft>
                      </a:pPr>
                      <a:r>
                        <a:rPr lang="el-GR" sz="1600">
                          <a:effectLst/>
                        </a:rPr>
                        <a:t>Σημασία και Χρήση συνδέσμων, δυσκολία αιτιολόγησης, στο διότι…</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15000"/>
                        </a:lnSpc>
                        <a:spcBef>
                          <a:spcPts val="0"/>
                        </a:spcBef>
                        <a:spcAft>
                          <a:spcPts val="0"/>
                        </a:spcAft>
                      </a:pPr>
                      <a:r>
                        <a:rPr lang="el-GR" sz="1600">
                          <a:effectLst/>
                        </a:rPr>
                        <a:t>Δυσκολία σύνθεσης απάντησης από διαφορετικά σημεία του κειμένου</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extLst>
                  <a:ext uri="{0D108BD9-81ED-4DB2-BD59-A6C34878D82A}">
                    <a16:rowId xmlns:a16="http://schemas.microsoft.com/office/drawing/2014/main" xmlns="" val="866188841"/>
                  </a:ext>
                </a:extLst>
              </a:tr>
              <a:tr h="221255">
                <a:tc>
                  <a:txBody>
                    <a:bodyPr/>
                    <a:lstStyle/>
                    <a:p>
                      <a:pPr marL="0" marR="0">
                        <a:lnSpc>
                          <a:spcPct val="100000"/>
                        </a:lnSpc>
                        <a:spcBef>
                          <a:spcPts val="0"/>
                        </a:spcBef>
                        <a:spcAft>
                          <a:spcPts val="0"/>
                        </a:spcAft>
                      </a:pPr>
                      <a:r>
                        <a:rPr lang="el-GR" sz="1600">
                          <a:effectLst/>
                        </a:rPr>
                        <a:t>2</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00000"/>
                        </a:lnSpc>
                        <a:spcBef>
                          <a:spcPts val="0"/>
                        </a:spcBef>
                        <a:spcAft>
                          <a:spcPts val="0"/>
                        </a:spcAft>
                      </a:pPr>
                      <a:r>
                        <a:rPr lang="en-US" sz="1600">
                          <a:effectLst/>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00000"/>
                        </a:lnSpc>
                        <a:spcBef>
                          <a:spcPts val="0"/>
                        </a:spcBef>
                        <a:spcAft>
                          <a:spcPts val="0"/>
                        </a:spcAft>
                      </a:pPr>
                      <a:r>
                        <a:rPr lang="en-US" sz="1600">
                          <a:effectLst/>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00000"/>
                        </a:lnSpc>
                        <a:spcBef>
                          <a:spcPts val="0"/>
                        </a:spcBef>
                        <a:spcAft>
                          <a:spcPts val="0"/>
                        </a:spcAft>
                      </a:pPr>
                      <a:r>
                        <a:rPr lang="en-US" sz="1600">
                          <a:effectLst/>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00000"/>
                        </a:lnSpc>
                        <a:spcBef>
                          <a:spcPts val="0"/>
                        </a:spcBef>
                        <a:spcAft>
                          <a:spcPts val="0"/>
                        </a:spcAft>
                      </a:pPr>
                      <a:r>
                        <a:rPr lang="en-US" sz="1600" dirty="0">
                          <a:effectLst/>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extLst>
                  <a:ext uri="{0D108BD9-81ED-4DB2-BD59-A6C34878D82A}">
                    <a16:rowId xmlns:a16="http://schemas.microsoft.com/office/drawing/2014/main" xmlns="" val="1884263441"/>
                  </a:ext>
                </a:extLst>
              </a:tr>
              <a:tr h="221255">
                <a:tc>
                  <a:txBody>
                    <a:bodyPr/>
                    <a:lstStyle/>
                    <a:p>
                      <a:pPr marL="0" marR="0">
                        <a:lnSpc>
                          <a:spcPct val="100000"/>
                        </a:lnSpc>
                        <a:spcBef>
                          <a:spcPts val="0"/>
                        </a:spcBef>
                        <a:spcAft>
                          <a:spcPts val="0"/>
                        </a:spcAft>
                      </a:pPr>
                      <a:r>
                        <a:rPr lang="el-GR" sz="1600">
                          <a:effectLst/>
                        </a:rPr>
                        <a:t>3</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00000"/>
                        </a:lnSpc>
                        <a:spcBef>
                          <a:spcPts val="0"/>
                        </a:spcBef>
                        <a:spcAft>
                          <a:spcPts val="0"/>
                        </a:spcAft>
                      </a:pPr>
                      <a:r>
                        <a:rPr lang="en-US" sz="1600">
                          <a:effectLst/>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00000"/>
                        </a:lnSpc>
                        <a:spcBef>
                          <a:spcPts val="0"/>
                        </a:spcBef>
                        <a:spcAft>
                          <a:spcPts val="0"/>
                        </a:spcAft>
                      </a:pPr>
                      <a:r>
                        <a:rPr lang="en-US" sz="1600">
                          <a:effectLst/>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00000"/>
                        </a:lnSpc>
                        <a:spcBef>
                          <a:spcPts val="0"/>
                        </a:spcBef>
                        <a:spcAft>
                          <a:spcPts val="0"/>
                        </a:spcAft>
                      </a:pPr>
                      <a:r>
                        <a:rPr lang="en-US" sz="1600">
                          <a:effectLst/>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00000"/>
                        </a:lnSpc>
                        <a:spcBef>
                          <a:spcPts val="0"/>
                        </a:spcBef>
                        <a:spcAft>
                          <a:spcPts val="0"/>
                        </a:spcAft>
                      </a:pPr>
                      <a:r>
                        <a:rPr lang="en-US" sz="1600" dirty="0">
                          <a:effectLst/>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extLst>
                  <a:ext uri="{0D108BD9-81ED-4DB2-BD59-A6C34878D82A}">
                    <a16:rowId xmlns:a16="http://schemas.microsoft.com/office/drawing/2014/main" xmlns="" val="3486219859"/>
                  </a:ext>
                </a:extLst>
              </a:tr>
              <a:tr h="221255">
                <a:tc>
                  <a:txBody>
                    <a:bodyPr/>
                    <a:lstStyle/>
                    <a:p>
                      <a:pPr marL="0" marR="0">
                        <a:lnSpc>
                          <a:spcPct val="100000"/>
                        </a:lnSpc>
                        <a:spcBef>
                          <a:spcPts val="0"/>
                        </a:spcBef>
                        <a:spcAft>
                          <a:spcPts val="0"/>
                        </a:spcAft>
                      </a:pPr>
                      <a:r>
                        <a:rPr lang="el-GR" sz="1600">
                          <a:effectLst/>
                        </a:rPr>
                        <a:t>4</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00000"/>
                        </a:lnSpc>
                        <a:spcBef>
                          <a:spcPts val="0"/>
                        </a:spcBef>
                        <a:spcAft>
                          <a:spcPts val="0"/>
                        </a:spcAft>
                      </a:pPr>
                      <a:r>
                        <a:rPr lang="en-US" sz="1600">
                          <a:effectLst/>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00000"/>
                        </a:lnSpc>
                        <a:spcBef>
                          <a:spcPts val="0"/>
                        </a:spcBef>
                        <a:spcAft>
                          <a:spcPts val="0"/>
                        </a:spcAft>
                      </a:pPr>
                      <a:r>
                        <a:rPr lang="en-US" sz="1600">
                          <a:effectLst/>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00000"/>
                        </a:lnSpc>
                        <a:spcBef>
                          <a:spcPts val="0"/>
                        </a:spcBef>
                        <a:spcAft>
                          <a:spcPts val="0"/>
                        </a:spcAft>
                      </a:pPr>
                      <a:r>
                        <a:rPr lang="en-US" sz="1600">
                          <a:effectLst/>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00000"/>
                        </a:lnSpc>
                        <a:spcBef>
                          <a:spcPts val="0"/>
                        </a:spcBef>
                        <a:spcAft>
                          <a:spcPts val="0"/>
                        </a:spcAft>
                      </a:pPr>
                      <a:r>
                        <a:rPr lang="en-US" sz="1600" dirty="0">
                          <a:effectLst/>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extLst>
                  <a:ext uri="{0D108BD9-81ED-4DB2-BD59-A6C34878D82A}">
                    <a16:rowId xmlns:a16="http://schemas.microsoft.com/office/drawing/2014/main" xmlns="" val="131994175"/>
                  </a:ext>
                </a:extLst>
              </a:tr>
              <a:tr h="221255">
                <a:tc>
                  <a:txBody>
                    <a:bodyPr/>
                    <a:lstStyle/>
                    <a:p>
                      <a:pPr marL="0" marR="0">
                        <a:lnSpc>
                          <a:spcPct val="100000"/>
                        </a:lnSpc>
                        <a:spcBef>
                          <a:spcPts val="0"/>
                        </a:spcBef>
                        <a:spcAft>
                          <a:spcPts val="0"/>
                        </a:spcAft>
                      </a:pPr>
                      <a:r>
                        <a:rPr lang="el-GR" sz="1600">
                          <a:effectLst/>
                        </a:rPr>
                        <a:t>5</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00000"/>
                        </a:lnSpc>
                        <a:spcBef>
                          <a:spcPts val="0"/>
                        </a:spcBef>
                        <a:spcAft>
                          <a:spcPts val="0"/>
                        </a:spcAft>
                      </a:pPr>
                      <a:r>
                        <a:rPr lang="en-US" sz="1600">
                          <a:effectLst/>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00000"/>
                        </a:lnSpc>
                        <a:spcBef>
                          <a:spcPts val="0"/>
                        </a:spcBef>
                        <a:spcAft>
                          <a:spcPts val="0"/>
                        </a:spcAft>
                      </a:pPr>
                      <a:r>
                        <a:rPr lang="en-US" sz="1600">
                          <a:effectLst/>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00000"/>
                        </a:lnSpc>
                        <a:spcBef>
                          <a:spcPts val="0"/>
                        </a:spcBef>
                        <a:spcAft>
                          <a:spcPts val="0"/>
                        </a:spcAft>
                      </a:pPr>
                      <a:r>
                        <a:rPr lang="en-US" sz="1600">
                          <a:effectLst/>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00000"/>
                        </a:lnSpc>
                        <a:spcBef>
                          <a:spcPts val="0"/>
                        </a:spcBef>
                        <a:spcAft>
                          <a:spcPts val="0"/>
                        </a:spcAft>
                      </a:pPr>
                      <a:r>
                        <a:rPr lang="en-US" sz="1600" dirty="0">
                          <a:effectLst/>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extLst>
                  <a:ext uri="{0D108BD9-81ED-4DB2-BD59-A6C34878D82A}">
                    <a16:rowId xmlns:a16="http://schemas.microsoft.com/office/drawing/2014/main" xmlns="" val="2475457157"/>
                  </a:ext>
                </a:extLst>
              </a:tr>
              <a:tr h="1002792">
                <a:tc>
                  <a:txBody>
                    <a:bodyPr/>
                    <a:lstStyle/>
                    <a:p>
                      <a:pPr marL="0" marR="0">
                        <a:lnSpc>
                          <a:spcPct val="115000"/>
                        </a:lnSpc>
                        <a:spcBef>
                          <a:spcPts val="0"/>
                        </a:spcBef>
                        <a:spcAft>
                          <a:spcPts val="0"/>
                        </a:spcAft>
                      </a:pPr>
                      <a:r>
                        <a:rPr lang="el-GR" sz="1600">
                          <a:effectLst/>
                        </a:rPr>
                        <a:t>6</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15000"/>
                        </a:lnSpc>
                        <a:spcBef>
                          <a:spcPts val="0"/>
                        </a:spcBef>
                        <a:spcAft>
                          <a:spcPts val="0"/>
                        </a:spcAft>
                      </a:pPr>
                      <a:r>
                        <a:rPr lang="el-GR" sz="1600">
                          <a:effectLst/>
                        </a:rPr>
                        <a:t>Κώστας Ιωάννου</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15000"/>
                        </a:lnSpc>
                        <a:spcBef>
                          <a:spcPts val="0"/>
                        </a:spcBef>
                        <a:spcAft>
                          <a:spcPts val="0"/>
                        </a:spcAft>
                      </a:pPr>
                      <a:r>
                        <a:rPr lang="el-GR" sz="1600" dirty="0">
                          <a:effectLst/>
                        </a:rPr>
                        <a:t>Δυσκολία να επικεντρωθεί στην ουσία του θέματος.  </a:t>
                      </a:r>
                      <a:endParaRPr lang="en-US" sz="1600" dirty="0">
                        <a:effectLst/>
                      </a:endParaRPr>
                    </a:p>
                    <a:p>
                      <a:pPr marL="0" marR="0">
                        <a:lnSpc>
                          <a:spcPct val="115000"/>
                        </a:lnSpc>
                        <a:spcBef>
                          <a:spcPts val="0"/>
                        </a:spcBef>
                        <a:spcAft>
                          <a:spcPts val="0"/>
                        </a:spcAft>
                      </a:pPr>
                      <a:r>
                        <a:rPr lang="el-GR" sz="1600" dirty="0">
                          <a:effectLst/>
                        </a:rPr>
                        <a:t>Ελλιπής προφορικός λόγος για υποστήριξη θέσης.</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15000"/>
                        </a:lnSpc>
                        <a:spcBef>
                          <a:spcPts val="0"/>
                        </a:spcBef>
                        <a:spcAft>
                          <a:spcPts val="0"/>
                        </a:spcAft>
                      </a:pPr>
                      <a:r>
                        <a:rPr lang="el-GR" sz="1600" dirty="0">
                          <a:effectLst/>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15000"/>
                        </a:lnSpc>
                        <a:spcBef>
                          <a:spcPts val="0"/>
                        </a:spcBef>
                        <a:spcAft>
                          <a:spcPts val="0"/>
                        </a:spcAft>
                      </a:pPr>
                      <a:r>
                        <a:rPr lang="el-GR" sz="1600">
                          <a:effectLst/>
                        </a:rPr>
                        <a:t>Δυσκολία σύνθεσης απάντησης από διαφορετικά σημεία του κειμένου</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extLst>
                  <a:ext uri="{0D108BD9-81ED-4DB2-BD59-A6C34878D82A}">
                    <a16:rowId xmlns:a16="http://schemas.microsoft.com/office/drawing/2014/main" xmlns="" val="3647004944"/>
                  </a:ext>
                </a:extLst>
              </a:tr>
              <a:tr h="239462">
                <a:tc>
                  <a:txBody>
                    <a:bodyPr/>
                    <a:lstStyle/>
                    <a:p>
                      <a:pPr marL="0" marR="0">
                        <a:lnSpc>
                          <a:spcPct val="115000"/>
                        </a:lnSpc>
                        <a:spcBef>
                          <a:spcPts val="0"/>
                        </a:spcBef>
                        <a:spcAft>
                          <a:spcPts val="0"/>
                        </a:spcAft>
                      </a:pPr>
                      <a:r>
                        <a:rPr lang="el-GR" sz="1600">
                          <a:effectLst/>
                        </a:rPr>
                        <a:t>7</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15000"/>
                        </a:lnSpc>
                        <a:spcBef>
                          <a:spcPts val="0"/>
                        </a:spcBef>
                        <a:spcAft>
                          <a:spcPts val="0"/>
                        </a:spcAft>
                      </a:pPr>
                      <a:r>
                        <a:rPr lang="el-GR" sz="1600">
                          <a:effectLst/>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15000"/>
                        </a:lnSpc>
                        <a:spcBef>
                          <a:spcPts val="0"/>
                        </a:spcBef>
                        <a:spcAft>
                          <a:spcPts val="0"/>
                        </a:spcAft>
                      </a:pPr>
                      <a:r>
                        <a:rPr lang="el-GR" sz="1600">
                          <a:effectLst/>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15000"/>
                        </a:lnSpc>
                        <a:spcBef>
                          <a:spcPts val="0"/>
                        </a:spcBef>
                        <a:spcAft>
                          <a:spcPts val="0"/>
                        </a:spcAft>
                      </a:pPr>
                      <a:r>
                        <a:rPr lang="el-GR" sz="1600">
                          <a:effectLst/>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15000"/>
                        </a:lnSpc>
                        <a:spcBef>
                          <a:spcPts val="0"/>
                        </a:spcBef>
                        <a:spcAft>
                          <a:spcPts val="0"/>
                        </a:spcAft>
                      </a:pPr>
                      <a:r>
                        <a:rPr lang="el-GR" sz="1600">
                          <a:effectLst/>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extLst>
                  <a:ext uri="{0D108BD9-81ED-4DB2-BD59-A6C34878D82A}">
                    <a16:rowId xmlns:a16="http://schemas.microsoft.com/office/drawing/2014/main" xmlns="" val="3826142781"/>
                  </a:ext>
                </a:extLst>
              </a:tr>
              <a:tr h="239462">
                <a:tc>
                  <a:txBody>
                    <a:bodyPr/>
                    <a:lstStyle/>
                    <a:p>
                      <a:pPr marL="0" marR="0">
                        <a:lnSpc>
                          <a:spcPct val="115000"/>
                        </a:lnSpc>
                        <a:spcBef>
                          <a:spcPts val="0"/>
                        </a:spcBef>
                        <a:spcAft>
                          <a:spcPts val="0"/>
                        </a:spcAft>
                      </a:pPr>
                      <a:r>
                        <a:rPr lang="el-GR" sz="1600">
                          <a:effectLst/>
                        </a:rPr>
                        <a:t>8</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15000"/>
                        </a:lnSpc>
                        <a:spcBef>
                          <a:spcPts val="0"/>
                        </a:spcBef>
                        <a:spcAft>
                          <a:spcPts val="0"/>
                        </a:spcAft>
                      </a:pPr>
                      <a:r>
                        <a:rPr lang="el-GR" sz="1600">
                          <a:effectLst/>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15000"/>
                        </a:lnSpc>
                        <a:spcBef>
                          <a:spcPts val="0"/>
                        </a:spcBef>
                        <a:spcAft>
                          <a:spcPts val="0"/>
                        </a:spcAft>
                      </a:pPr>
                      <a:r>
                        <a:rPr lang="el-GR" sz="1600">
                          <a:effectLst/>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15000"/>
                        </a:lnSpc>
                        <a:spcBef>
                          <a:spcPts val="0"/>
                        </a:spcBef>
                        <a:spcAft>
                          <a:spcPts val="0"/>
                        </a:spcAft>
                      </a:pPr>
                      <a:r>
                        <a:rPr lang="el-GR" sz="1600">
                          <a:effectLst/>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15000"/>
                        </a:lnSpc>
                        <a:spcBef>
                          <a:spcPts val="0"/>
                        </a:spcBef>
                        <a:spcAft>
                          <a:spcPts val="0"/>
                        </a:spcAft>
                      </a:pPr>
                      <a:r>
                        <a:rPr lang="el-GR" sz="1600">
                          <a:effectLst/>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extLst>
                  <a:ext uri="{0D108BD9-81ED-4DB2-BD59-A6C34878D82A}">
                    <a16:rowId xmlns:a16="http://schemas.microsoft.com/office/drawing/2014/main" xmlns="" val="1487592272"/>
                  </a:ext>
                </a:extLst>
              </a:tr>
              <a:tr h="1002792">
                <a:tc>
                  <a:txBody>
                    <a:bodyPr/>
                    <a:lstStyle/>
                    <a:p>
                      <a:pPr marL="0" marR="0">
                        <a:lnSpc>
                          <a:spcPct val="115000"/>
                        </a:lnSpc>
                        <a:spcBef>
                          <a:spcPts val="0"/>
                        </a:spcBef>
                        <a:spcAft>
                          <a:spcPts val="0"/>
                        </a:spcAft>
                      </a:pPr>
                      <a:r>
                        <a:rPr lang="el-GR" sz="1600">
                          <a:effectLst/>
                        </a:rPr>
                        <a:t>9</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15000"/>
                        </a:lnSpc>
                        <a:spcBef>
                          <a:spcPts val="0"/>
                        </a:spcBef>
                        <a:spcAft>
                          <a:spcPts val="0"/>
                        </a:spcAft>
                      </a:pPr>
                      <a:r>
                        <a:rPr lang="el-GR" sz="1600">
                          <a:effectLst/>
                        </a:rPr>
                        <a:t>Ανδρέας </a:t>
                      </a:r>
                      <a:endParaRPr lang="en-US" sz="1600">
                        <a:effectLst/>
                      </a:endParaRPr>
                    </a:p>
                    <a:p>
                      <a:pPr marL="0" marR="0">
                        <a:lnSpc>
                          <a:spcPct val="115000"/>
                        </a:lnSpc>
                        <a:spcBef>
                          <a:spcPts val="0"/>
                        </a:spcBef>
                        <a:spcAft>
                          <a:spcPts val="0"/>
                        </a:spcAft>
                      </a:pPr>
                      <a:r>
                        <a:rPr lang="el-GR" sz="1600">
                          <a:effectLst/>
                        </a:rPr>
                        <a:t>Ανδρέου</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15000"/>
                        </a:lnSpc>
                        <a:spcBef>
                          <a:spcPts val="0"/>
                        </a:spcBef>
                        <a:spcAft>
                          <a:spcPts val="0"/>
                        </a:spcAft>
                      </a:pPr>
                      <a:r>
                        <a:rPr lang="el-GR" sz="1600" dirty="0">
                          <a:effectLst/>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15000"/>
                        </a:lnSpc>
                        <a:spcBef>
                          <a:spcPts val="0"/>
                        </a:spcBef>
                        <a:spcAft>
                          <a:spcPts val="0"/>
                        </a:spcAft>
                      </a:pPr>
                      <a:r>
                        <a:rPr lang="el-GR" sz="1600" dirty="0">
                          <a:effectLst/>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15000"/>
                        </a:lnSpc>
                        <a:spcBef>
                          <a:spcPts val="0"/>
                        </a:spcBef>
                        <a:spcAft>
                          <a:spcPts val="0"/>
                        </a:spcAft>
                      </a:pPr>
                      <a:r>
                        <a:rPr lang="el-GR" sz="1600">
                          <a:effectLst/>
                        </a:rPr>
                        <a:t>Δυσκολία σύνθεσης απάντησης από διαφορετικά σημεία του κειμένου</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extLst>
                  <a:ext uri="{0D108BD9-81ED-4DB2-BD59-A6C34878D82A}">
                    <a16:rowId xmlns:a16="http://schemas.microsoft.com/office/drawing/2014/main" xmlns="" val="2227180884"/>
                  </a:ext>
                </a:extLst>
              </a:tr>
              <a:tr h="239462">
                <a:tc>
                  <a:txBody>
                    <a:bodyPr/>
                    <a:lstStyle/>
                    <a:p>
                      <a:pPr marL="0" marR="0">
                        <a:lnSpc>
                          <a:spcPct val="115000"/>
                        </a:lnSpc>
                        <a:spcBef>
                          <a:spcPts val="0"/>
                        </a:spcBef>
                        <a:spcAft>
                          <a:spcPts val="0"/>
                        </a:spcAft>
                      </a:pPr>
                      <a:r>
                        <a:rPr lang="el-GR" sz="1600">
                          <a:effectLst/>
                        </a:rPr>
                        <a:t>10</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15000"/>
                        </a:lnSpc>
                        <a:spcBef>
                          <a:spcPts val="0"/>
                        </a:spcBef>
                        <a:spcAft>
                          <a:spcPts val="0"/>
                        </a:spcAft>
                      </a:pPr>
                      <a:r>
                        <a:rPr lang="el-GR" sz="1600">
                          <a:effectLst/>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15000"/>
                        </a:lnSpc>
                        <a:spcBef>
                          <a:spcPts val="0"/>
                        </a:spcBef>
                        <a:spcAft>
                          <a:spcPts val="0"/>
                        </a:spcAft>
                      </a:pPr>
                      <a:r>
                        <a:rPr lang="el-GR" sz="1600">
                          <a:effectLst/>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15000"/>
                        </a:lnSpc>
                        <a:spcBef>
                          <a:spcPts val="0"/>
                        </a:spcBef>
                        <a:spcAft>
                          <a:spcPts val="0"/>
                        </a:spcAft>
                      </a:pPr>
                      <a:r>
                        <a:rPr lang="el-GR" sz="1600">
                          <a:effectLst/>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15000"/>
                        </a:lnSpc>
                        <a:spcBef>
                          <a:spcPts val="0"/>
                        </a:spcBef>
                        <a:spcAft>
                          <a:spcPts val="0"/>
                        </a:spcAft>
                      </a:pPr>
                      <a:r>
                        <a:rPr lang="el-GR" sz="1600">
                          <a:effectLst/>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extLst>
                  <a:ext uri="{0D108BD9-81ED-4DB2-BD59-A6C34878D82A}">
                    <a16:rowId xmlns:a16="http://schemas.microsoft.com/office/drawing/2014/main" xmlns="" val="1231461473"/>
                  </a:ext>
                </a:extLst>
              </a:tr>
              <a:tr h="239462">
                <a:tc>
                  <a:txBody>
                    <a:bodyPr/>
                    <a:lstStyle/>
                    <a:p>
                      <a:pPr marL="0" marR="0">
                        <a:lnSpc>
                          <a:spcPct val="115000"/>
                        </a:lnSpc>
                        <a:spcBef>
                          <a:spcPts val="0"/>
                        </a:spcBef>
                        <a:spcAft>
                          <a:spcPts val="0"/>
                        </a:spcAft>
                      </a:pPr>
                      <a:r>
                        <a:rPr lang="el-GR" sz="1600">
                          <a:effectLst/>
                        </a:rPr>
                        <a:t>11</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15000"/>
                        </a:lnSpc>
                        <a:spcBef>
                          <a:spcPts val="0"/>
                        </a:spcBef>
                        <a:spcAft>
                          <a:spcPts val="0"/>
                        </a:spcAft>
                      </a:pPr>
                      <a:r>
                        <a:rPr lang="el-GR" sz="1600">
                          <a:effectLst/>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15000"/>
                        </a:lnSpc>
                        <a:spcBef>
                          <a:spcPts val="0"/>
                        </a:spcBef>
                        <a:spcAft>
                          <a:spcPts val="0"/>
                        </a:spcAft>
                      </a:pPr>
                      <a:r>
                        <a:rPr lang="el-GR" sz="1600">
                          <a:effectLst/>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15000"/>
                        </a:lnSpc>
                        <a:spcBef>
                          <a:spcPts val="0"/>
                        </a:spcBef>
                        <a:spcAft>
                          <a:spcPts val="0"/>
                        </a:spcAft>
                      </a:pPr>
                      <a:r>
                        <a:rPr lang="el-GR" sz="1600">
                          <a:effectLst/>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15000"/>
                        </a:lnSpc>
                        <a:spcBef>
                          <a:spcPts val="0"/>
                        </a:spcBef>
                        <a:spcAft>
                          <a:spcPts val="0"/>
                        </a:spcAft>
                      </a:pPr>
                      <a:r>
                        <a:rPr lang="el-GR" sz="1600">
                          <a:effectLst/>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extLst>
                  <a:ext uri="{0D108BD9-81ED-4DB2-BD59-A6C34878D82A}">
                    <a16:rowId xmlns:a16="http://schemas.microsoft.com/office/drawing/2014/main" xmlns="" val="856833649"/>
                  </a:ext>
                </a:extLst>
              </a:tr>
              <a:tr h="493905">
                <a:tc>
                  <a:txBody>
                    <a:bodyPr/>
                    <a:lstStyle/>
                    <a:p>
                      <a:pPr marL="0" marR="0">
                        <a:lnSpc>
                          <a:spcPct val="115000"/>
                        </a:lnSpc>
                        <a:spcBef>
                          <a:spcPts val="0"/>
                        </a:spcBef>
                        <a:spcAft>
                          <a:spcPts val="0"/>
                        </a:spcAft>
                      </a:pPr>
                      <a:r>
                        <a:rPr lang="el-GR" sz="1600">
                          <a:effectLst/>
                        </a:rPr>
                        <a:t>12</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15000"/>
                        </a:lnSpc>
                        <a:spcBef>
                          <a:spcPts val="0"/>
                        </a:spcBef>
                        <a:spcAft>
                          <a:spcPts val="0"/>
                        </a:spcAft>
                      </a:pPr>
                      <a:r>
                        <a:rPr lang="el-GR" sz="1600">
                          <a:effectLst/>
                        </a:rPr>
                        <a:t>Κυριακή Ματθαίου</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15000"/>
                        </a:lnSpc>
                        <a:spcBef>
                          <a:spcPts val="0"/>
                        </a:spcBef>
                        <a:spcAft>
                          <a:spcPts val="0"/>
                        </a:spcAft>
                      </a:pPr>
                      <a:r>
                        <a:rPr lang="el-GR" sz="1600" dirty="0">
                          <a:effectLst/>
                        </a:rPr>
                        <a:t>Δυσκολία στην υποστήριξη θέσης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15000"/>
                        </a:lnSpc>
                        <a:spcBef>
                          <a:spcPts val="0"/>
                        </a:spcBef>
                        <a:spcAft>
                          <a:spcPts val="0"/>
                        </a:spcAft>
                      </a:pPr>
                      <a:r>
                        <a:rPr lang="el-GR" sz="1600">
                          <a:effectLst/>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15000"/>
                        </a:lnSpc>
                        <a:spcBef>
                          <a:spcPts val="0"/>
                        </a:spcBef>
                        <a:spcAft>
                          <a:spcPts val="0"/>
                        </a:spcAft>
                      </a:pPr>
                      <a:r>
                        <a:rPr lang="el-GR" sz="1600" dirty="0">
                          <a:effectLst/>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extLst>
                  <a:ext uri="{0D108BD9-81ED-4DB2-BD59-A6C34878D82A}">
                    <a16:rowId xmlns:a16="http://schemas.microsoft.com/office/drawing/2014/main" xmlns="" val="3339082665"/>
                  </a:ext>
                </a:extLst>
              </a:tr>
              <a:tr h="104808">
                <a:tc>
                  <a:txBody>
                    <a:bodyPr/>
                    <a:lstStyle/>
                    <a:p>
                      <a:pPr marL="0" marR="0">
                        <a:lnSpc>
                          <a:spcPct val="115000"/>
                        </a:lnSpc>
                        <a:spcBef>
                          <a:spcPts val="0"/>
                        </a:spcBef>
                        <a:spcAft>
                          <a:spcPts val="0"/>
                        </a:spcAft>
                      </a:pPr>
                      <a:r>
                        <a:rPr lang="el-GR" sz="700">
                          <a:effectLst/>
                        </a:rPr>
                        <a:t> </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15000"/>
                        </a:lnSpc>
                        <a:spcBef>
                          <a:spcPts val="0"/>
                        </a:spcBef>
                        <a:spcAft>
                          <a:spcPts val="0"/>
                        </a:spcAft>
                      </a:pPr>
                      <a:r>
                        <a:rPr lang="el-GR" sz="700">
                          <a:effectLst/>
                        </a:rPr>
                        <a:t> </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15000"/>
                        </a:lnSpc>
                        <a:spcBef>
                          <a:spcPts val="0"/>
                        </a:spcBef>
                        <a:spcAft>
                          <a:spcPts val="0"/>
                        </a:spcAft>
                      </a:pPr>
                      <a:r>
                        <a:rPr lang="el-GR" sz="700" dirty="0">
                          <a:effectLst/>
                        </a:rPr>
                        <a:t> </a:t>
                      </a:r>
                      <a:endParaRPr lang="en-US" sz="700" dirty="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15000"/>
                        </a:lnSpc>
                        <a:spcBef>
                          <a:spcPts val="0"/>
                        </a:spcBef>
                        <a:spcAft>
                          <a:spcPts val="0"/>
                        </a:spcAft>
                      </a:pPr>
                      <a:r>
                        <a:rPr lang="el-GR" sz="700">
                          <a:effectLst/>
                        </a:rPr>
                        <a:t> </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15000"/>
                        </a:lnSpc>
                        <a:spcBef>
                          <a:spcPts val="0"/>
                        </a:spcBef>
                        <a:spcAft>
                          <a:spcPts val="0"/>
                        </a:spcAft>
                      </a:pPr>
                      <a:r>
                        <a:rPr lang="el-GR" sz="700" dirty="0">
                          <a:effectLst/>
                        </a:rPr>
                        <a:t> </a:t>
                      </a:r>
                      <a:endParaRPr lang="en-US" sz="700" dirty="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extLst>
                  <a:ext uri="{0D108BD9-81ED-4DB2-BD59-A6C34878D82A}">
                    <a16:rowId xmlns:a16="http://schemas.microsoft.com/office/drawing/2014/main" xmlns="" val="2363403138"/>
                  </a:ext>
                </a:extLst>
              </a:tr>
              <a:tr h="104808">
                <a:tc>
                  <a:txBody>
                    <a:bodyPr/>
                    <a:lstStyle/>
                    <a:p>
                      <a:pPr marL="0" marR="0">
                        <a:lnSpc>
                          <a:spcPct val="115000"/>
                        </a:lnSpc>
                        <a:spcBef>
                          <a:spcPts val="0"/>
                        </a:spcBef>
                        <a:spcAft>
                          <a:spcPts val="0"/>
                        </a:spcAft>
                      </a:pPr>
                      <a:r>
                        <a:rPr lang="el-GR" sz="700">
                          <a:effectLst/>
                        </a:rPr>
                        <a:t> </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15000"/>
                        </a:lnSpc>
                        <a:spcBef>
                          <a:spcPts val="0"/>
                        </a:spcBef>
                        <a:spcAft>
                          <a:spcPts val="0"/>
                        </a:spcAft>
                      </a:pPr>
                      <a:r>
                        <a:rPr lang="el-GR" sz="700">
                          <a:effectLst/>
                        </a:rPr>
                        <a:t> </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15000"/>
                        </a:lnSpc>
                        <a:spcBef>
                          <a:spcPts val="0"/>
                        </a:spcBef>
                        <a:spcAft>
                          <a:spcPts val="0"/>
                        </a:spcAft>
                      </a:pPr>
                      <a:r>
                        <a:rPr lang="el-GR" sz="700" dirty="0">
                          <a:effectLst/>
                        </a:rPr>
                        <a:t> </a:t>
                      </a:r>
                      <a:endParaRPr lang="en-US" sz="700" dirty="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15000"/>
                        </a:lnSpc>
                        <a:spcBef>
                          <a:spcPts val="0"/>
                        </a:spcBef>
                        <a:spcAft>
                          <a:spcPts val="0"/>
                        </a:spcAft>
                      </a:pPr>
                      <a:r>
                        <a:rPr lang="el-GR" sz="700" dirty="0">
                          <a:effectLst/>
                        </a:rPr>
                        <a:t> </a:t>
                      </a:r>
                      <a:endParaRPr lang="en-US" sz="700" dirty="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tc>
                  <a:txBody>
                    <a:bodyPr/>
                    <a:lstStyle/>
                    <a:p>
                      <a:pPr marL="0" marR="0">
                        <a:lnSpc>
                          <a:spcPct val="115000"/>
                        </a:lnSpc>
                        <a:spcBef>
                          <a:spcPts val="0"/>
                        </a:spcBef>
                        <a:spcAft>
                          <a:spcPts val="0"/>
                        </a:spcAft>
                      </a:pPr>
                      <a:r>
                        <a:rPr lang="el-GR" sz="700" dirty="0">
                          <a:effectLst/>
                        </a:rPr>
                        <a:t> </a:t>
                      </a:r>
                      <a:endParaRPr lang="en-US" sz="700" dirty="0">
                        <a:effectLst/>
                        <a:latin typeface="Calibri" panose="020F0502020204030204" pitchFamily="34" charset="0"/>
                        <a:ea typeface="Calibri" panose="020F0502020204030204" pitchFamily="34" charset="0"/>
                        <a:cs typeface="Times New Roman" panose="02020603050405020304" pitchFamily="18" charset="0"/>
                      </a:endParaRPr>
                    </a:p>
                  </a:txBody>
                  <a:tcPr marL="42167" marR="42167" marT="0" marB="0"/>
                </a:tc>
                <a:extLst>
                  <a:ext uri="{0D108BD9-81ED-4DB2-BD59-A6C34878D82A}">
                    <a16:rowId xmlns:a16="http://schemas.microsoft.com/office/drawing/2014/main" xmlns="" val="915138888"/>
                  </a:ext>
                </a:extLst>
              </a:tr>
            </a:tbl>
          </a:graphicData>
        </a:graphic>
      </p:graphicFrame>
      <p:sp>
        <p:nvSpPr>
          <p:cNvPr id="5" name="Rectangle 1"/>
          <p:cNvSpPr>
            <a:spLocks noChangeArrowheads="1"/>
          </p:cNvSpPr>
          <p:nvPr/>
        </p:nvSpPr>
        <p:spPr bwMode="auto">
          <a:xfrm>
            <a:off x="503548" y="44624"/>
            <a:ext cx="8136904" cy="30777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l-GR" altLang="en-US" sz="14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Ενδεικτικός ΠΙΝΑΚΑΣ 6: ΑΔΕΠ- Κατάλογος </a:t>
            </a:r>
            <a:r>
              <a:rPr kumimoji="0" lang="el-GR" altLang="en-US" sz="1400" b="1" i="0" u="none" strike="noStrike" cap="none" normalizeH="0" baseline="0" dirty="0" err="1">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Στ</a:t>
            </a:r>
            <a:r>
              <a:rPr kumimoji="0" lang="el-GR" altLang="en-US" sz="14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 τάξης, Ελληνικά (μήνες:</a:t>
            </a:r>
            <a:r>
              <a:rPr kumimoji="0" lang="el-GR" altLang="en-US" sz="1400" b="1" i="0" u="none" strike="noStrike" cap="none" normalizeH="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 Οκτώβριος-Νοέμβριος)</a:t>
            </a:r>
            <a:r>
              <a:rPr kumimoji="0" lang="el-GR" altLang="en-US" sz="14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 </a:t>
            </a:r>
            <a:endParaRPr kumimoji="0" lang="en-US" altLang="en-US" sz="800" b="0" i="0" u="none" strike="noStrike" cap="none" normalizeH="0" baseline="0" dirty="0">
              <a:ln>
                <a:noFill/>
              </a:ln>
              <a:solidFill>
                <a:schemeClr val="tx1"/>
              </a:solidFill>
              <a:effectLst/>
            </a:endParaRPr>
          </a:p>
        </p:txBody>
      </p:sp>
    </p:spTree>
    <p:extLst>
      <p:ext uri="{BB962C8B-B14F-4D97-AF65-F5344CB8AC3E}">
        <p14:creationId xmlns:p14="http://schemas.microsoft.com/office/powerpoint/2010/main" xmlns="" val="71435282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347592"/>
          </a:xfrm>
        </p:spPr>
        <p:txBody>
          <a:bodyPr/>
          <a:lstStyle/>
          <a:p>
            <a:r>
              <a:rPr lang="el-GR" dirty="0">
                <a:solidFill>
                  <a:srgbClr val="0000FF"/>
                </a:solidFill>
              </a:rPr>
              <a:t>2.4. Διαπίστωση- Παρέμβαση</a:t>
            </a:r>
          </a:p>
        </p:txBody>
      </p:sp>
      <p:sp>
        <p:nvSpPr>
          <p:cNvPr id="3" name="Content Placeholder 2"/>
          <p:cNvSpPr>
            <a:spLocks noGrp="1"/>
          </p:cNvSpPr>
          <p:nvPr>
            <p:ph idx="1"/>
          </p:nvPr>
        </p:nvSpPr>
        <p:spPr>
          <a:xfrm>
            <a:off x="179512" y="1600200"/>
            <a:ext cx="8712968" cy="5257800"/>
          </a:xfrm>
        </p:spPr>
        <p:txBody>
          <a:bodyPr>
            <a:normAutofit lnSpcReduction="10000"/>
          </a:bodyPr>
          <a:lstStyle/>
          <a:p>
            <a:r>
              <a:rPr lang="el-GR" b="1" dirty="0">
                <a:solidFill>
                  <a:srgbClr val="0070C0"/>
                </a:solidFill>
              </a:rPr>
              <a:t>*Δυσκολία να επικεντρωθεί στην ουσία του θέματος.</a:t>
            </a:r>
          </a:p>
          <a:p>
            <a:r>
              <a:rPr lang="el-GR" b="1" dirty="0"/>
              <a:t>*Άσκηση με σημειώσεις κύριων σημείων/ χρονολογικής σειράς και προφορική παρουσίασή τους.</a:t>
            </a:r>
          </a:p>
          <a:p>
            <a:endParaRPr lang="el-GR" b="1" dirty="0"/>
          </a:p>
          <a:p>
            <a:r>
              <a:rPr lang="el-GR" b="1" dirty="0"/>
              <a:t>         </a:t>
            </a:r>
            <a:r>
              <a:rPr lang="el-GR" b="1" dirty="0">
                <a:solidFill>
                  <a:srgbClr val="0070C0"/>
                </a:solidFill>
              </a:rPr>
              <a:t>**Δυσκολία στην υποστήριξη θέσης.</a:t>
            </a:r>
          </a:p>
          <a:p>
            <a:endParaRPr lang="el-GR" b="1" dirty="0"/>
          </a:p>
          <a:p>
            <a:r>
              <a:rPr lang="el-GR" b="1" dirty="0"/>
              <a:t>     ** Καταγραφή αιτιολογήσεων σε πίνακα (Γιατί- Διότι),  για διάφορα θέματα από τα κείμενα και εκτός (αιτιολόγηση πράξης- γιατί γίνεται) και προφορική παρουσίασή τους.</a:t>
            </a:r>
          </a:p>
          <a:p>
            <a:endParaRPr lang="el-GR" dirty="0"/>
          </a:p>
        </p:txBody>
      </p:sp>
      <p:sp>
        <p:nvSpPr>
          <p:cNvPr id="4" name="Curved Left Arrow 3"/>
          <p:cNvSpPr/>
          <p:nvPr/>
        </p:nvSpPr>
        <p:spPr>
          <a:xfrm rot="2142493">
            <a:off x="8004800" y="2167039"/>
            <a:ext cx="989379" cy="1471602"/>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5" name="Curved Right Arrow 4"/>
          <p:cNvSpPr/>
          <p:nvPr/>
        </p:nvSpPr>
        <p:spPr>
          <a:xfrm rot="1346952">
            <a:off x="151786" y="3458024"/>
            <a:ext cx="1014712" cy="1564715"/>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6" name="Slide Number Placeholder 5"/>
          <p:cNvSpPr>
            <a:spLocks noGrp="1"/>
          </p:cNvSpPr>
          <p:nvPr>
            <p:ph type="sldNum" sz="quarter" idx="12"/>
          </p:nvPr>
        </p:nvSpPr>
        <p:spPr/>
        <p:txBody>
          <a:bodyPr>
            <a:normAutofit fontScale="85000" lnSpcReduction="20000"/>
          </a:bodyPr>
          <a:lstStyle/>
          <a:p>
            <a:fld id="{8B473E6F-88B8-4910-A7DD-13B3524A1910}" type="slidenum">
              <a:rPr lang="el-GR" smtClean="0">
                <a:solidFill>
                  <a:prstClr val="black">
                    <a:lumMod val="65000"/>
                    <a:lumOff val="35000"/>
                  </a:prstClr>
                </a:solidFill>
              </a:rPr>
              <a:pPr/>
              <a:t>16</a:t>
            </a:fld>
            <a:endParaRPr lang="el-GR">
              <a:solidFill>
                <a:prstClr val="black">
                  <a:lumMod val="65000"/>
                  <a:lumOff val="35000"/>
                </a:prstClr>
              </a:solidFill>
            </a:endParaRPr>
          </a:p>
        </p:txBody>
      </p:sp>
    </p:spTree>
    <p:extLst>
      <p:ext uri="{BB962C8B-B14F-4D97-AF65-F5344CB8AC3E}">
        <p14:creationId xmlns:p14="http://schemas.microsoft.com/office/powerpoint/2010/main" xmlns="" val="254380012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lgn="ctr" fontAlgn="base">
              <a:spcAft>
                <a:spcPct val="0"/>
              </a:spcAft>
            </a:pPr>
            <a:r>
              <a:rPr lang="el-GR" altLang="en-US" sz="1400" b="1" dirty="0">
                <a:solidFill>
                  <a:prstClr val="black"/>
                </a:solidFill>
                <a:latin typeface="Arial" pitchFamily="34" charset="0"/>
                <a:ea typeface="Calibri" pitchFamily="34" charset="0"/>
                <a:cs typeface="Times New Roman" pitchFamily="18" charset="0"/>
              </a:rPr>
              <a:t/>
            </a:r>
            <a:br>
              <a:rPr lang="el-GR" altLang="en-US" sz="1400" b="1" dirty="0">
                <a:solidFill>
                  <a:prstClr val="black"/>
                </a:solidFill>
                <a:latin typeface="Arial" pitchFamily="34" charset="0"/>
                <a:ea typeface="Calibri" pitchFamily="34" charset="0"/>
                <a:cs typeface="Times New Roman" pitchFamily="18" charset="0"/>
              </a:rPr>
            </a:br>
            <a:r>
              <a:rPr lang="el-GR" altLang="en-US" sz="2700" b="1" dirty="0">
                <a:solidFill>
                  <a:srgbClr val="0000FF"/>
                </a:solidFill>
                <a:latin typeface="+mn-lt"/>
                <a:ea typeface="Calibri" pitchFamily="34" charset="0"/>
                <a:cs typeface="Times New Roman" pitchFamily="18" charset="0"/>
              </a:rPr>
              <a:t>2.5. ΑΤΟΜΙΚΟ ΔΕΛΤΙΟ ΠΡΟΟΔΟΥ (ΑΔΕΠ)</a:t>
            </a:r>
            <a:br>
              <a:rPr lang="el-GR" altLang="en-US" sz="2700" b="1" dirty="0">
                <a:solidFill>
                  <a:srgbClr val="0000FF"/>
                </a:solidFill>
                <a:latin typeface="+mn-lt"/>
                <a:ea typeface="Calibri" pitchFamily="34" charset="0"/>
                <a:cs typeface="Times New Roman" pitchFamily="18" charset="0"/>
              </a:rPr>
            </a:br>
            <a:r>
              <a:rPr lang="el-GR" altLang="en-US" sz="2700" b="1" dirty="0">
                <a:solidFill>
                  <a:srgbClr val="0000FF"/>
                </a:solidFill>
                <a:latin typeface="+mn-lt"/>
                <a:ea typeface="Calibri" pitchFamily="34" charset="0"/>
                <a:cs typeface="Times New Roman" pitchFamily="18" charset="0"/>
              </a:rPr>
              <a:t>ΠΙΝΑΚΑΣ ΠΡΟΔΗΜΟΤΙΚΗΣ - Τομέας Ανάπτυξης </a:t>
            </a:r>
            <a:r>
              <a:rPr lang="en-GB" altLang="en-US" sz="2700" dirty="0">
                <a:solidFill>
                  <a:srgbClr val="0000FF"/>
                </a:solidFill>
                <a:latin typeface="+mn-lt"/>
                <a:ea typeface="+mn-ea"/>
                <a:cs typeface="Arial" pitchFamily="34" charset="0"/>
              </a:rPr>
              <a:t/>
            </a:r>
            <a:br>
              <a:rPr lang="en-GB" altLang="en-US" sz="2700" dirty="0">
                <a:solidFill>
                  <a:srgbClr val="0000FF"/>
                </a:solidFill>
                <a:latin typeface="+mn-lt"/>
                <a:ea typeface="+mn-ea"/>
                <a:cs typeface="Arial" pitchFamily="34" charset="0"/>
              </a:rPr>
            </a:br>
            <a:endParaRPr lang="en-GB" sz="2700" dirty="0">
              <a:solidFill>
                <a:srgbClr val="0000FF"/>
              </a:solidFill>
              <a:latin typeface="+mn-lt"/>
            </a:endParaRPr>
          </a:p>
        </p:txBody>
      </p:sp>
      <p:graphicFrame>
        <p:nvGraphicFramePr>
          <p:cNvPr id="3" name="Table 2"/>
          <p:cNvGraphicFramePr>
            <a:graphicFrameLocks noGrp="1"/>
          </p:cNvGraphicFramePr>
          <p:nvPr>
            <p:extLst>
              <p:ext uri="{D42A27DB-BD31-4B8C-83A1-F6EECF244321}">
                <p14:modId xmlns:p14="http://schemas.microsoft.com/office/powerpoint/2010/main" xmlns="" val="3573450646"/>
              </p:ext>
            </p:extLst>
          </p:nvPr>
        </p:nvGraphicFramePr>
        <p:xfrm>
          <a:off x="107504" y="1628800"/>
          <a:ext cx="8856983" cy="5089095"/>
        </p:xfrm>
        <a:graphic>
          <a:graphicData uri="http://schemas.openxmlformats.org/drawingml/2006/table">
            <a:tbl>
              <a:tblPr/>
              <a:tblGrid>
                <a:gridCol w="3173751">
                  <a:extLst>
                    <a:ext uri="{9D8B030D-6E8A-4147-A177-3AD203B41FA5}">
                      <a16:colId xmlns:a16="http://schemas.microsoft.com/office/drawing/2014/main" xmlns="" val="20000"/>
                    </a:ext>
                  </a:extLst>
                </a:gridCol>
                <a:gridCol w="5683232">
                  <a:extLst>
                    <a:ext uri="{9D8B030D-6E8A-4147-A177-3AD203B41FA5}">
                      <a16:colId xmlns:a16="http://schemas.microsoft.com/office/drawing/2014/main" xmlns="" val="20001"/>
                    </a:ext>
                  </a:extLst>
                </a:gridCol>
              </a:tblGrid>
              <a:tr h="519995">
                <a:tc gridSpan="2">
                  <a:txBody>
                    <a:bodyPr/>
                    <a:lstStyle/>
                    <a:p>
                      <a:pPr algn="ctr">
                        <a:lnSpc>
                          <a:spcPct val="115000"/>
                        </a:lnSpc>
                        <a:spcAft>
                          <a:spcPts val="0"/>
                        </a:spcAft>
                      </a:pPr>
                      <a:r>
                        <a:rPr lang="el-GR" sz="2000" b="1" dirty="0">
                          <a:solidFill>
                            <a:srgbClr val="000000"/>
                          </a:solidFill>
                          <a:effectLst/>
                          <a:latin typeface="Calibri"/>
                          <a:ea typeface="Calibri"/>
                          <a:cs typeface="Calibri"/>
                        </a:rPr>
                        <a:t>Προσωπική και Κοινωνική Συνειδητοποίηση- Συναισθηματική Ενδυνάμωση</a:t>
                      </a:r>
                      <a:endParaRPr lang="en-GB" sz="2000" dirty="0">
                        <a:effectLst/>
                        <a:latin typeface="Calibri"/>
                        <a:ea typeface="Calibri"/>
                        <a:cs typeface="Times New Roman"/>
                      </a:endParaRPr>
                    </a:p>
                  </a:txBody>
                  <a:tcPr marL="61423" marR="614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xmlns="" val="10000"/>
                  </a:ext>
                </a:extLst>
              </a:tr>
              <a:tr h="397765">
                <a:tc>
                  <a:txBody>
                    <a:bodyPr/>
                    <a:lstStyle/>
                    <a:p>
                      <a:pPr>
                        <a:lnSpc>
                          <a:spcPct val="115000"/>
                        </a:lnSpc>
                        <a:spcAft>
                          <a:spcPts val="0"/>
                        </a:spcAft>
                      </a:pPr>
                      <a:r>
                        <a:rPr lang="el-GR" sz="1400" b="1" dirty="0">
                          <a:solidFill>
                            <a:srgbClr val="000000"/>
                          </a:solidFill>
                          <a:effectLst/>
                          <a:latin typeface="Calibri"/>
                          <a:ea typeface="Calibri"/>
                          <a:cs typeface="Calibri"/>
                        </a:rPr>
                        <a:t>Ταυτότητες</a:t>
                      </a:r>
                      <a:endParaRPr lang="en-GB" sz="1400" dirty="0">
                        <a:effectLst/>
                        <a:latin typeface="Calibri"/>
                        <a:ea typeface="Calibri"/>
                        <a:cs typeface="Times New Roman"/>
                      </a:endParaRPr>
                    </a:p>
                  </a:txBody>
                  <a:tcPr marL="61423" marR="614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l-GR" sz="1400">
                          <a:solidFill>
                            <a:srgbClr val="000000"/>
                          </a:solidFill>
                          <a:effectLst/>
                          <a:latin typeface="Calibri"/>
                          <a:ea typeface="Calibri"/>
                          <a:cs typeface="Calibri"/>
                        </a:rPr>
                        <a:t>Το παιδί αναγνωρίζει τις πολλαπλές του ταυτότητες και πώς αυτές προκύπτουν μέσα από τις σχέσεις. </a:t>
                      </a:r>
                      <a:endParaRPr lang="en-GB" sz="1400">
                        <a:effectLst/>
                        <a:latin typeface="Calibri"/>
                        <a:ea typeface="Calibri"/>
                        <a:cs typeface="Times New Roman"/>
                      </a:endParaRPr>
                    </a:p>
                  </a:txBody>
                  <a:tcPr marL="61423" marR="614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397765">
                <a:tc>
                  <a:txBody>
                    <a:bodyPr/>
                    <a:lstStyle/>
                    <a:p>
                      <a:pPr>
                        <a:lnSpc>
                          <a:spcPct val="115000"/>
                        </a:lnSpc>
                        <a:spcAft>
                          <a:spcPts val="0"/>
                        </a:spcAft>
                      </a:pPr>
                      <a:r>
                        <a:rPr lang="el-GR" sz="1400" b="1" dirty="0">
                          <a:solidFill>
                            <a:srgbClr val="000000"/>
                          </a:solidFill>
                          <a:effectLst/>
                          <a:latin typeface="Calibri"/>
                          <a:ea typeface="Calibri"/>
                          <a:cs typeface="Calibri"/>
                        </a:rPr>
                        <a:t>Αυτοαντίληψη, ανεξαρτησία και αυτοπεποίθηση</a:t>
                      </a:r>
                      <a:endParaRPr lang="en-GB" sz="1400" dirty="0">
                        <a:effectLst/>
                        <a:latin typeface="Calibri"/>
                        <a:ea typeface="Calibri"/>
                        <a:cs typeface="Times New Roman"/>
                      </a:endParaRPr>
                    </a:p>
                  </a:txBody>
                  <a:tcPr marL="61423" marR="614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l-GR" sz="1400" dirty="0">
                          <a:solidFill>
                            <a:srgbClr val="000000"/>
                          </a:solidFill>
                          <a:effectLst/>
                          <a:latin typeface="Calibri"/>
                          <a:ea typeface="Calibri"/>
                          <a:cs typeface="Calibri"/>
                        </a:rPr>
                        <a:t>Το παιδί αναγνωρίζει τις δυνατότητές του, έχει επίγνωση των </a:t>
                      </a:r>
                      <a:r>
                        <a:rPr lang="el-GR" sz="1400" dirty="0" err="1">
                          <a:solidFill>
                            <a:srgbClr val="000000"/>
                          </a:solidFill>
                          <a:effectLst/>
                          <a:latin typeface="Calibri"/>
                          <a:ea typeface="Calibri"/>
                          <a:cs typeface="Calibri"/>
                        </a:rPr>
                        <a:t>γνώσεών</a:t>
                      </a:r>
                      <a:r>
                        <a:rPr lang="el-GR" sz="1400" dirty="0">
                          <a:solidFill>
                            <a:srgbClr val="000000"/>
                          </a:solidFill>
                          <a:effectLst/>
                          <a:latin typeface="Calibri"/>
                          <a:ea typeface="Calibri"/>
                          <a:cs typeface="Calibri"/>
                        </a:rPr>
                        <a:t> του, αναπτύσσει θετική </a:t>
                      </a:r>
                      <a:r>
                        <a:rPr lang="el-GR" sz="1400" dirty="0" err="1">
                          <a:solidFill>
                            <a:srgbClr val="000000"/>
                          </a:solidFill>
                          <a:effectLst/>
                          <a:latin typeface="Calibri"/>
                          <a:ea typeface="Calibri"/>
                          <a:cs typeface="Calibri"/>
                        </a:rPr>
                        <a:t>αυτοεικόνα</a:t>
                      </a:r>
                      <a:r>
                        <a:rPr lang="el-GR" sz="1400" dirty="0">
                          <a:solidFill>
                            <a:srgbClr val="000000"/>
                          </a:solidFill>
                          <a:effectLst/>
                          <a:latin typeface="Calibri"/>
                          <a:ea typeface="Calibri"/>
                          <a:cs typeface="Calibri"/>
                        </a:rPr>
                        <a:t> και αυτοπεποίθηση. </a:t>
                      </a:r>
                      <a:endParaRPr lang="en-GB" sz="1400" dirty="0">
                        <a:effectLst/>
                        <a:latin typeface="Calibri"/>
                        <a:ea typeface="Calibri"/>
                        <a:cs typeface="Times New Roman"/>
                      </a:endParaRPr>
                    </a:p>
                  </a:txBody>
                  <a:tcPr marL="61423" marR="614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458812">
                <a:tc>
                  <a:txBody>
                    <a:bodyPr/>
                    <a:lstStyle/>
                    <a:p>
                      <a:pPr>
                        <a:lnSpc>
                          <a:spcPct val="115000"/>
                        </a:lnSpc>
                        <a:spcAft>
                          <a:spcPts val="0"/>
                        </a:spcAft>
                      </a:pPr>
                      <a:r>
                        <a:rPr lang="el-GR" sz="1400" b="1">
                          <a:solidFill>
                            <a:srgbClr val="000000"/>
                          </a:solidFill>
                          <a:effectLst/>
                          <a:latin typeface="Calibri"/>
                          <a:ea typeface="Calibri"/>
                          <a:cs typeface="Calibri"/>
                        </a:rPr>
                        <a:t>Στάση μάθησης </a:t>
                      </a:r>
                      <a:endParaRPr lang="en-GB" sz="1400">
                        <a:effectLst/>
                        <a:latin typeface="Calibri"/>
                        <a:ea typeface="Calibri"/>
                        <a:cs typeface="Times New Roman"/>
                      </a:endParaRPr>
                    </a:p>
                  </a:txBody>
                  <a:tcPr marL="61423" marR="614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l-GR" sz="1400" dirty="0">
                          <a:solidFill>
                            <a:srgbClr val="000000"/>
                          </a:solidFill>
                          <a:effectLst/>
                          <a:latin typeface="Calibri"/>
                          <a:ea typeface="Calibri"/>
                          <a:cs typeface="Calibri"/>
                        </a:rPr>
                        <a:t>Το παιδί δείχνει ενδιαφέρον σε νέες εμπειρίες και γνώσεις, παίρνει ρίσκα.</a:t>
                      </a:r>
                      <a:endParaRPr lang="en-GB" sz="1400" dirty="0">
                        <a:effectLst/>
                        <a:latin typeface="Calibri"/>
                        <a:ea typeface="Calibri"/>
                        <a:cs typeface="Times New Roman"/>
                      </a:endParaRPr>
                    </a:p>
                  </a:txBody>
                  <a:tcPr marL="61423" marR="614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971602">
                <a:tc>
                  <a:txBody>
                    <a:bodyPr/>
                    <a:lstStyle/>
                    <a:p>
                      <a:pPr>
                        <a:lnSpc>
                          <a:spcPct val="115000"/>
                        </a:lnSpc>
                        <a:spcAft>
                          <a:spcPts val="0"/>
                        </a:spcAft>
                      </a:pPr>
                      <a:r>
                        <a:rPr lang="el-GR" sz="1400" b="1">
                          <a:solidFill>
                            <a:srgbClr val="000000"/>
                          </a:solidFill>
                          <a:effectLst/>
                          <a:latin typeface="Calibri"/>
                          <a:ea typeface="Calibri"/>
                          <a:cs typeface="Calibri"/>
                        </a:rPr>
                        <a:t>Κοινωνική γνώση, κοινωνικές δεξιότητες και κοινωνική ταυτότητα</a:t>
                      </a:r>
                      <a:endParaRPr lang="en-GB" sz="1400">
                        <a:effectLst/>
                        <a:latin typeface="Calibri"/>
                        <a:ea typeface="Calibri"/>
                        <a:cs typeface="Times New Roman"/>
                      </a:endParaRPr>
                    </a:p>
                  </a:txBody>
                  <a:tcPr marL="61423" marR="614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l-GR" sz="1400" dirty="0">
                          <a:solidFill>
                            <a:srgbClr val="000000"/>
                          </a:solidFill>
                          <a:effectLst/>
                          <a:latin typeface="Calibri"/>
                          <a:ea typeface="Calibri"/>
                          <a:cs typeface="Calibri"/>
                        </a:rPr>
                        <a:t>Το παιδί δημιουργεί θετικές σχέσεις με παιδιά και ενήλικες, αναπτύσσει ικανότητες εισδοχής και αποχώρησης από μια ομάδα, βοηθά τα άλλα παιδιά, αλληλεπιδρά και επικοινωνεί με τα άλλα παιδιά, συνεργάζεται και λειτουργεί αρμονικά στην ομάδα, αναπτύσσει φιλίες. </a:t>
                      </a:r>
                      <a:endParaRPr lang="en-GB" sz="1400" dirty="0">
                        <a:effectLst/>
                        <a:latin typeface="Calibri"/>
                        <a:ea typeface="Calibri"/>
                        <a:cs typeface="Times New Roman"/>
                      </a:endParaRPr>
                    </a:p>
                  </a:txBody>
                  <a:tcPr marL="61423" marR="614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582960">
                <a:tc>
                  <a:txBody>
                    <a:bodyPr/>
                    <a:lstStyle/>
                    <a:p>
                      <a:pPr>
                        <a:lnSpc>
                          <a:spcPct val="115000"/>
                        </a:lnSpc>
                        <a:spcAft>
                          <a:spcPts val="0"/>
                        </a:spcAft>
                      </a:pPr>
                      <a:r>
                        <a:rPr lang="el-GR" sz="1400" b="1" dirty="0">
                          <a:solidFill>
                            <a:srgbClr val="000000"/>
                          </a:solidFill>
                          <a:effectLst/>
                          <a:latin typeface="Calibri"/>
                          <a:ea typeface="Calibri"/>
                          <a:cs typeface="Calibri"/>
                        </a:rPr>
                        <a:t>Σεβασμός στους άλλους και στη διαφορετικότητα </a:t>
                      </a:r>
                      <a:endParaRPr lang="en-GB" sz="1400" dirty="0">
                        <a:effectLst/>
                        <a:latin typeface="Calibri"/>
                        <a:ea typeface="Calibri"/>
                        <a:cs typeface="Times New Roman"/>
                      </a:endParaRPr>
                    </a:p>
                  </a:txBody>
                  <a:tcPr marL="61423" marR="614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l-GR" sz="1400" dirty="0">
                          <a:solidFill>
                            <a:srgbClr val="000000"/>
                          </a:solidFill>
                          <a:effectLst/>
                          <a:latin typeface="Calibri"/>
                          <a:ea typeface="Calibri"/>
                          <a:cs typeface="Calibri"/>
                        </a:rPr>
                        <a:t>Το παιδί αναγνωρίζει και σέβεται τις ανάγκες των άλλων, αναγνωρίζει την ισότητα, αναπτύσσει αυξανόμενο ενδιαφέρον για τον κόσμο γύρω του. </a:t>
                      </a:r>
                      <a:endParaRPr lang="en-GB" sz="1400" dirty="0">
                        <a:effectLst/>
                        <a:latin typeface="Calibri"/>
                        <a:ea typeface="Calibri"/>
                        <a:cs typeface="Times New Roman"/>
                      </a:endParaRPr>
                    </a:p>
                  </a:txBody>
                  <a:tcPr marL="61423" marR="614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582960">
                <a:tc>
                  <a:txBody>
                    <a:bodyPr/>
                    <a:lstStyle/>
                    <a:p>
                      <a:pPr>
                        <a:lnSpc>
                          <a:spcPct val="115000"/>
                        </a:lnSpc>
                        <a:spcAft>
                          <a:spcPts val="0"/>
                        </a:spcAft>
                      </a:pPr>
                      <a:r>
                        <a:rPr lang="el-GR" sz="1400" b="1">
                          <a:solidFill>
                            <a:srgbClr val="000000"/>
                          </a:solidFill>
                          <a:effectLst/>
                          <a:latin typeface="Calibri"/>
                          <a:ea typeface="Calibri"/>
                          <a:cs typeface="Calibri"/>
                        </a:rPr>
                        <a:t>Σεβασμός στους κανόνες</a:t>
                      </a:r>
                      <a:endParaRPr lang="en-GB" sz="1400">
                        <a:effectLst/>
                        <a:latin typeface="Calibri"/>
                        <a:ea typeface="Calibri"/>
                        <a:cs typeface="Times New Roman"/>
                      </a:endParaRPr>
                    </a:p>
                  </a:txBody>
                  <a:tcPr marL="61423" marR="614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l-GR" sz="1400" dirty="0">
                          <a:solidFill>
                            <a:srgbClr val="000000"/>
                          </a:solidFill>
                          <a:effectLst/>
                          <a:latin typeface="Calibri"/>
                          <a:ea typeface="Calibri"/>
                          <a:cs typeface="Calibri"/>
                        </a:rPr>
                        <a:t>Το παιδί εισηγείται, γνωρίζει, τηρεί κανόνες και αναγνωρίζει τις επιπτώσεις της δικής του συμπεριφοράς και της συμπεριφοράς των άλλων. </a:t>
                      </a:r>
                      <a:endParaRPr lang="en-GB" sz="1400" dirty="0">
                        <a:effectLst/>
                        <a:latin typeface="Calibri"/>
                        <a:ea typeface="Calibri"/>
                        <a:cs typeface="Times New Roman"/>
                      </a:endParaRPr>
                    </a:p>
                  </a:txBody>
                  <a:tcPr marL="61423" marR="614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r h="388641">
                <a:tc>
                  <a:txBody>
                    <a:bodyPr/>
                    <a:lstStyle/>
                    <a:p>
                      <a:pPr>
                        <a:lnSpc>
                          <a:spcPct val="115000"/>
                        </a:lnSpc>
                        <a:spcAft>
                          <a:spcPts val="0"/>
                        </a:spcAft>
                      </a:pPr>
                      <a:r>
                        <a:rPr lang="el-GR" sz="1400" b="1">
                          <a:solidFill>
                            <a:srgbClr val="000000"/>
                          </a:solidFill>
                          <a:effectLst/>
                          <a:latin typeface="Calibri"/>
                          <a:ea typeface="Calibri"/>
                          <a:cs typeface="Calibri"/>
                        </a:rPr>
                        <a:t>Αναγνώριση και έκφραση συναισθημάτων </a:t>
                      </a:r>
                      <a:endParaRPr lang="en-GB" sz="1400">
                        <a:effectLst/>
                        <a:latin typeface="Calibri"/>
                        <a:ea typeface="Calibri"/>
                        <a:cs typeface="Times New Roman"/>
                      </a:endParaRPr>
                    </a:p>
                  </a:txBody>
                  <a:tcPr marL="61423" marR="614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l-GR" sz="1400" dirty="0">
                          <a:solidFill>
                            <a:srgbClr val="000000"/>
                          </a:solidFill>
                          <a:effectLst/>
                          <a:latin typeface="Calibri"/>
                          <a:ea typeface="Calibri"/>
                          <a:cs typeface="Calibri"/>
                        </a:rPr>
                        <a:t>Το παιδί αναγνωρίζει, ονομάζει και εκφράζει τα συναισθήματά του. </a:t>
                      </a:r>
                      <a:endParaRPr lang="en-GB" sz="1400" dirty="0">
                        <a:effectLst/>
                        <a:latin typeface="Calibri"/>
                        <a:ea typeface="Calibri"/>
                        <a:cs typeface="Times New Roman"/>
                      </a:endParaRPr>
                    </a:p>
                  </a:txBody>
                  <a:tcPr marL="61423" marR="614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7"/>
                  </a:ext>
                </a:extLst>
              </a:tr>
              <a:tr h="397765">
                <a:tc>
                  <a:txBody>
                    <a:bodyPr/>
                    <a:lstStyle/>
                    <a:p>
                      <a:pPr>
                        <a:lnSpc>
                          <a:spcPct val="115000"/>
                        </a:lnSpc>
                        <a:spcAft>
                          <a:spcPts val="0"/>
                        </a:spcAft>
                      </a:pPr>
                      <a:r>
                        <a:rPr lang="el-GR" sz="1400" b="1">
                          <a:solidFill>
                            <a:srgbClr val="000000"/>
                          </a:solidFill>
                          <a:effectLst/>
                          <a:latin typeface="Calibri"/>
                          <a:ea typeface="Calibri"/>
                          <a:cs typeface="Calibri"/>
                        </a:rPr>
                        <a:t>Διαθέτει ενσυναίσθηση </a:t>
                      </a:r>
                      <a:endParaRPr lang="en-GB" sz="1400">
                        <a:effectLst/>
                        <a:latin typeface="Calibri"/>
                        <a:ea typeface="Calibri"/>
                        <a:cs typeface="Times New Roman"/>
                      </a:endParaRPr>
                    </a:p>
                  </a:txBody>
                  <a:tcPr marL="61423" marR="614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l-GR" sz="1400" dirty="0">
                          <a:solidFill>
                            <a:srgbClr val="000000"/>
                          </a:solidFill>
                          <a:effectLst/>
                          <a:latin typeface="Calibri"/>
                          <a:ea typeface="Calibri"/>
                          <a:cs typeface="Calibri"/>
                        </a:rPr>
                        <a:t>Το παιδί είναι ευαισθητοποιημένο και ανταποκρίνεται θετικά απέναντι στα συναισθήματα και τις ανάγκες των άλλων.</a:t>
                      </a:r>
                      <a:endParaRPr lang="en-GB" sz="1400" dirty="0">
                        <a:effectLst/>
                        <a:latin typeface="Calibri"/>
                        <a:ea typeface="Calibri"/>
                        <a:cs typeface="Times New Roman"/>
                      </a:endParaRPr>
                    </a:p>
                  </a:txBody>
                  <a:tcPr marL="61423" marR="614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8"/>
                  </a:ext>
                </a:extLst>
              </a:tr>
            </a:tbl>
          </a:graphicData>
        </a:graphic>
      </p:graphicFrame>
    </p:spTree>
    <p:extLst>
      <p:ext uri="{BB962C8B-B14F-4D97-AF65-F5344CB8AC3E}">
        <p14:creationId xmlns:p14="http://schemas.microsoft.com/office/powerpoint/2010/main" xmlns="" val="13125688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C848B68-29A1-4402-844D-EDBC6C113B2A}"/>
              </a:ext>
            </a:extLst>
          </p:cNvPr>
          <p:cNvSpPr>
            <a:spLocks noGrp="1"/>
          </p:cNvSpPr>
          <p:nvPr>
            <p:ph type="title"/>
          </p:nvPr>
        </p:nvSpPr>
        <p:spPr/>
        <p:txBody>
          <a:bodyPr>
            <a:normAutofit fontScale="90000"/>
          </a:bodyPr>
          <a:lstStyle/>
          <a:p>
            <a:r>
              <a:rPr lang="el-GR" dirty="0">
                <a:solidFill>
                  <a:srgbClr val="0000FF"/>
                </a:solidFill>
              </a:rPr>
              <a:t>3. Εναλλακτικές μορφές/τρόποι αξιολόγησης (Δημοτικό σχολείο)</a:t>
            </a:r>
            <a:endParaRPr lang="en-GB" dirty="0">
              <a:solidFill>
                <a:srgbClr val="0000FF"/>
              </a:solidFill>
            </a:endParaRPr>
          </a:p>
        </p:txBody>
      </p:sp>
      <p:sp>
        <p:nvSpPr>
          <p:cNvPr id="4" name="AutoShape 21">
            <a:extLst>
              <a:ext uri="{FF2B5EF4-FFF2-40B4-BE49-F238E27FC236}">
                <a16:creationId xmlns:a16="http://schemas.microsoft.com/office/drawing/2014/main" xmlns="" id="{B6A88521-A512-4F7E-802F-1490371F817A}"/>
              </a:ext>
            </a:extLst>
          </p:cNvPr>
          <p:cNvSpPr>
            <a:spLocks noGrp="1" noChangeArrowheads="1"/>
          </p:cNvSpPr>
          <p:nvPr>
            <p:ph sz="quarter" idx="1"/>
          </p:nvPr>
        </p:nvSpPr>
        <p:spPr bwMode="auto">
          <a:xfrm>
            <a:off x="612775" y="1700808"/>
            <a:ext cx="8153400" cy="4925144"/>
          </a:xfrm>
          <a:prstGeom prst="roundRect">
            <a:avLst>
              <a:gd name="adj" fmla="val 16667"/>
            </a:avLst>
          </a:prstGeom>
          <a:solidFill>
            <a:schemeClr val="accent2">
              <a:lumMod val="20000"/>
              <a:lumOff val="80000"/>
            </a:schemeClr>
          </a:solidFill>
          <a:ln w="38100">
            <a:solidFill>
              <a:srgbClr val="F2F2F2"/>
            </a:solidFill>
            <a:round/>
            <a:headEnd/>
            <a:tailEnd/>
          </a:ln>
          <a:effectLst>
            <a:outerShdw dist="28398" dir="3806097" algn="ctr" rotWithShape="0">
              <a:srgbClr val="004D6C">
                <a:alpha val="50000"/>
              </a:srgbClr>
            </a:outerShdw>
          </a:effectLst>
        </p:spPr>
        <p:txBody>
          <a:bodyPr lIns="36000" tIns="36000">
            <a:normAutofit fontScale="40000" lnSpcReduction="20000"/>
          </a:bodyPr>
          <a:lstStyle/>
          <a:p>
            <a:r>
              <a:rPr lang="el-GR" sz="5600" b="1" dirty="0"/>
              <a:t>Συμμετοχή του/της μαθητή/μαθήτριας στις καθημερινές εργασίες του μαθήματος</a:t>
            </a:r>
          </a:p>
          <a:p>
            <a:r>
              <a:rPr lang="el-GR" altLang="cs-CZ" sz="5600" b="1" dirty="0"/>
              <a:t>Εστιασμένη παρατήρηση συμπεριφοράς και επιτευγμάτων</a:t>
            </a:r>
          </a:p>
          <a:p>
            <a:r>
              <a:rPr lang="el-GR" altLang="cs-CZ" sz="5600" b="1" dirty="0" err="1"/>
              <a:t>Υπόδυση</a:t>
            </a:r>
            <a:r>
              <a:rPr lang="el-GR" altLang="cs-CZ" sz="5600" b="1" dirty="0"/>
              <a:t> ρόλου</a:t>
            </a:r>
          </a:p>
          <a:p>
            <a:r>
              <a:rPr lang="el-GR" sz="5600" b="1" dirty="0" err="1"/>
              <a:t>Πρότζεκτ</a:t>
            </a:r>
            <a:r>
              <a:rPr lang="el-GR" sz="5600" b="1" dirty="0"/>
              <a:t> - Ατομική ή Συνεργατική Εργασία και παρουσίαση αποτελεσμάτων</a:t>
            </a:r>
            <a:r>
              <a:rPr lang="el-GR" altLang="cs-CZ" sz="5600" b="1" dirty="0"/>
              <a:t> </a:t>
            </a:r>
            <a:endParaRPr lang="en-US" altLang="cs-CZ" sz="5600" b="1" dirty="0"/>
          </a:p>
          <a:p>
            <a:r>
              <a:rPr lang="el-GR" sz="5600" b="1" dirty="0"/>
              <a:t>Δραστηριότητες </a:t>
            </a:r>
            <a:r>
              <a:rPr lang="el-GR" sz="5600" b="1" dirty="0" err="1"/>
              <a:t>αυτοαξιολόγησης</a:t>
            </a:r>
            <a:r>
              <a:rPr lang="el-GR" sz="5600" b="1" dirty="0"/>
              <a:t> και </a:t>
            </a:r>
            <a:r>
              <a:rPr lang="el-GR" sz="5600" b="1" dirty="0" err="1"/>
              <a:t>ετεροαξιολόγησης</a:t>
            </a:r>
            <a:endParaRPr lang="el-GR" altLang="cs-CZ" sz="5600" b="1" dirty="0"/>
          </a:p>
          <a:p>
            <a:r>
              <a:rPr lang="el-GR" altLang="cs-CZ" sz="5600" b="1" dirty="0"/>
              <a:t>Εργαλεία διαμορφωτικής αξιολόγησης</a:t>
            </a:r>
          </a:p>
          <a:p>
            <a:r>
              <a:rPr lang="el-GR" sz="5600" b="1" dirty="0"/>
              <a:t>Κατ’ </a:t>
            </a:r>
            <a:r>
              <a:rPr lang="el-GR" sz="5600" b="1" dirty="0" err="1"/>
              <a:t>οίκον</a:t>
            </a:r>
            <a:r>
              <a:rPr lang="el-GR" sz="5600" b="1" dirty="0"/>
              <a:t> εργασίες</a:t>
            </a:r>
          </a:p>
          <a:p>
            <a:r>
              <a:rPr lang="el-GR" sz="5600" b="1" dirty="0"/>
              <a:t>Γραπτές </a:t>
            </a:r>
            <a:r>
              <a:rPr lang="el-GR" sz="5600" b="1" dirty="0" err="1"/>
              <a:t>βαθμολογητέες</a:t>
            </a:r>
            <a:r>
              <a:rPr lang="el-GR" sz="5600" b="1" dirty="0"/>
              <a:t> ασκήσεις στην τάξη βάσει των Δεικτών Επάρκειας/ Επιτυχίας –ΠΡΟΣΔΟΚΩΜΕΝΩΝ ΑΠΟΤΕΛΕΣΜΑΤΩΝ</a:t>
            </a:r>
          </a:p>
          <a:p>
            <a:r>
              <a:rPr lang="el-GR" sz="5600" b="1" dirty="0"/>
              <a:t>Παιγνίδι ερωτήσεων και απαντήσεων (</a:t>
            </a:r>
            <a:r>
              <a:rPr lang="el-GR" sz="5600" b="1" dirty="0" err="1"/>
              <a:t>quiz</a:t>
            </a:r>
            <a:r>
              <a:rPr lang="el-GR" sz="5600" b="1" dirty="0"/>
              <a:t>)</a:t>
            </a:r>
          </a:p>
        </p:txBody>
      </p:sp>
    </p:spTree>
    <p:extLst>
      <p:ext uri="{BB962C8B-B14F-4D97-AF65-F5344CB8AC3E}">
        <p14:creationId xmlns:p14="http://schemas.microsoft.com/office/powerpoint/2010/main" xmlns="" val="164521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C848B68-29A1-4402-844D-EDBC6C113B2A}"/>
              </a:ext>
            </a:extLst>
          </p:cNvPr>
          <p:cNvSpPr>
            <a:spLocks noGrp="1"/>
          </p:cNvSpPr>
          <p:nvPr>
            <p:ph type="title"/>
          </p:nvPr>
        </p:nvSpPr>
        <p:spPr>
          <a:xfrm>
            <a:off x="251520" y="228600"/>
            <a:ext cx="8784976" cy="990600"/>
          </a:xfrm>
        </p:spPr>
        <p:txBody>
          <a:bodyPr>
            <a:noAutofit/>
          </a:bodyPr>
          <a:lstStyle/>
          <a:p>
            <a:r>
              <a:rPr lang="el-GR" sz="3600" dirty="0">
                <a:solidFill>
                  <a:srgbClr val="0000FF"/>
                </a:solidFill>
              </a:rPr>
              <a:t>3.1. Εναλλακτικές μορφές/τρόποι αξιολόγησης (</a:t>
            </a:r>
            <a:r>
              <a:rPr lang="el-GR" sz="3600" dirty="0" err="1">
                <a:solidFill>
                  <a:srgbClr val="0000FF"/>
                </a:solidFill>
              </a:rPr>
              <a:t>Προδημοτική</a:t>
            </a:r>
            <a:r>
              <a:rPr lang="el-GR" sz="3600" dirty="0">
                <a:solidFill>
                  <a:srgbClr val="0000FF"/>
                </a:solidFill>
              </a:rPr>
              <a:t>)</a:t>
            </a:r>
            <a:endParaRPr lang="en-GB" sz="3600" dirty="0">
              <a:solidFill>
                <a:srgbClr val="0000FF"/>
              </a:solidFill>
            </a:endParaRPr>
          </a:p>
        </p:txBody>
      </p:sp>
      <p:sp>
        <p:nvSpPr>
          <p:cNvPr id="4" name="AutoShape 21">
            <a:extLst>
              <a:ext uri="{FF2B5EF4-FFF2-40B4-BE49-F238E27FC236}">
                <a16:creationId xmlns:a16="http://schemas.microsoft.com/office/drawing/2014/main" xmlns="" id="{B6A88521-A512-4F7E-802F-1490371F817A}"/>
              </a:ext>
            </a:extLst>
          </p:cNvPr>
          <p:cNvSpPr>
            <a:spLocks noGrp="1" noChangeArrowheads="1"/>
          </p:cNvSpPr>
          <p:nvPr>
            <p:ph sz="quarter" idx="1"/>
          </p:nvPr>
        </p:nvSpPr>
        <p:spPr bwMode="auto">
          <a:xfrm>
            <a:off x="612775" y="1700808"/>
            <a:ext cx="8153400" cy="4925144"/>
          </a:xfrm>
          <a:prstGeom prst="roundRect">
            <a:avLst>
              <a:gd name="adj" fmla="val 16667"/>
            </a:avLst>
          </a:prstGeom>
          <a:solidFill>
            <a:schemeClr val="accent2">
              <a:lumMod val="20000"/>
              <a:lumOff val="80000"/>
            </a:schemeClr>
          </a:solidFill>
          <a:ln w="38100">
            <a:solidFill>
              <a:srgbClr val="F2F2F2"/>
            </a:solidFill>
            <a:round/>
            <a:headEnd/>
            <a:tailEnd/>
          </a:ln>
          <a:effectLst>
            <a:outerShdw dist="28398" dir="3806097" algn="ctr" rotWithShape="0">
              <a:srgbClr val="004D6C">
                <a:alpha val="50000"/>
              </a:srgbClr>
            </a:outerShdw>
          </a:effectLst>
        </p:spPr>
        <p:txBody>
          <a:bodyPr lIns="36000" tIns="36000">
            <a:normAutofit fontScale="62500" lnSpcReduction="20000"/>
          </a:bodyPr>
          <a:lstStyle/>
          <a:p>
            <a:r>
              <a:rPr lang="el-GR" sz="5600" b="1" dirty="0"/>
              <a:t>Ελεύθερη και </a:t>
            </a:r>
            <a:r>
              <a:rPr lang="el-GR" sz="5600" b="1" dirty="0" err="1"/>
              <a:t>στοχευμένη</a:t>
            </a:r>
            <a:r>
              <a:rPr lang="el-GR" sz="5600" b="1" dirty="0"/>
              <a:t> παρατήρηση, ειδικά κατά το παιχνίδι</a:t>
            </a:r>
          </a:p>
          <a:p>
            <a:r>
              <a:rPr lang="el-GR" altLang="cs-CZ" sz="5600" b="1" dirty="0"/>
              <a:t>Συνεντεύξεις</a:t>
            </a:r>
          </a:p>
          <a:p>
            <a:r>
              <a:rPr lang="el-GR" altLang="cs-CZ" sz="5600" b="1" dirty="0"/>
              <a:t>Ομαδικές συζητήσεις</a:t>
            </a:r>
          </a:p>
          <a:p>
            <a:r>
              <a:rPr lang="el-GR" sz="5600" b="1" dirty="0"/>
              <a:t>Έργα παιδιού</a:t>
            </a:r>
            <a:endParaRPr lang="en-US" altLang="cs-CZ" sz="5600" b="1" dirty="0"/>
          </a:p>
          <a:p>
            <a:r>
              <a:rPr lang="el-GR" sz="5600" b="1" dirty="0"/>
              <a:t>Δραστηριότητες </a:t>
            </a:r>
            <a:r>
              <a:rPr lang="el-GR" sz="5600" b="1" dirty="0" err="1"/>
              <a:t>αυτοαξιολόγησης</a:t>
            </a:r>
            <a:r>
              <a:rPr lang="el-GR" sz="5600" b="1" dirty="0"/>
              <a:t> και </a:t>
            </a:r>
            <a:r>
              <a:rPr lang="el-GR" sz="5600" b="1" dirty="0" err="1"/>
              <a:t>ετεροαξιολόγησης</a:t>
            </a:r>
            <a:endParaRPr lang="el-GR" altLang="cs-CZ" sz="5600" b="1" dirty="0"/>
          </a:p>
          <a:p>
            <a:r>
              <a:rPr lang="el-GR" altLang="cs-CZ" sz="5600" b="1" dirty="0"/>
              <a:t>Εργαλεία διαμορφωτικής αξιολόγησης</a:t>
            </a:r>
          </a:p>
        </p:txBody>
      </p:sp>
    </p:spTree>
    <p:extLst>
      <p:ext uri="{BB962C8B-B14F-4D97-AF65-F5344CB8AC3E}">
        <p14:creationId xmlns:p14="http://schemas.microsoft.com/office/powerpoint/2010/main" xmlns="" val="2137484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44016" y="-171400"/>
            <a:ext cx="8892480" cy="936104"/>
          </a:xfrm>
        </p:spPr>
        <p:txBody>
          <a:bodyPr>
            <a:noAutofit/>
          </a:bodyPr>
          <a:lstStyle/>
          <a:p>
            <a:pPr algn="ctr"/>
            <a:r>
              <a:rPr lang="el-GR" sz="3100" b="1" dirty="0">
                <a:solidFill>
                  <a:srgbClr val="0000FF"/>
                </a:solidFill>
                <a:effectLst/>
              </a:rPr>
              <a:t>Ενιαίο Σύστημα Αξιολόγησης Μαθητή / Μαθήτριας</a:t>
            </a:r>
            <a:endParaRPr lang="en-US" sz="3100" b="1" dirty="0">
              <a:solidFill>
                <a:srgbClr val="0000FF"/>
              </a:solidFill>
              <a:effectLst/>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20914042">
            <a:off x="335242" y="945656"/>
            <a:ext cx="4538203" cy="6858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 name="Picture 2"/>
          <p:cNvPicPr>
            <a:picLocks noChangeAspect="1"/>
          </p:cNvPicPr>
          <p:nvPr/>
        </p:nvPicPr>
        <p:blipFill rotWithShape="1">
          <a:blip r:embed="rId4" cstate="print">
            <a:extLst>
              <a:ext uri="{BEBA8EAE-BF5A-486C-A8C5-ECC9F3942E4B}">
                <a14:imgProps xmlns:a14="http://schemas.microsoft.com/office/drawing/2010/main" xmlns="">
                  <a14:imgLayer r:embed="rId5">
                    <a14:imgEffect>
                      <a14:colorTemperature colorTemp="5300"/>
                    </a14:imgEffect>
                  </a14:imgLayer>
                </a14:imgProps>
              </a:ext>
              <a:ext uri="{28A0092B-C50C-407E-A947-70E740481C1C}">
                <a14:useLocalDpi xmlns:a14="http://schemas.microsoft.com/office/drawing/2010/main" xmlns="" val="0"/>
              </a:ext>
            </a:extLst>
          </a:blip>
          <a:srcRect l="2159" t="1244" r="2870" b="1"/>
          <a:stretch/>
        </p:blipFill>
        <p:spPr>
          <a:xfrm rot="657959">
            <a:off x="4475865" y="904960"/>
            <a:ext cx="4392265" cy="673423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xmlns="" val="9161844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0" y="1584176"/>
            <a:ext cx="9144000" cy="5273824"/>
          </a:xfrm>
          <a:solidFill>
            <a:schemeClr val="accent2">
              <a:lumMod val="40000"/>
              <a:lumOff val="60000"/>
            </a:schemeClr>
          </a:solidFill>
        </p:spPr>
        <p:txBody>
          <a:bodyPr>
            <a:noAutofit/>
          </a:bodyPr>
          <a:lstStyle/>
          <a:p>
            <a:pPr marL="514350" indent="-514350">
              <a:buClr>
                <a:srgbClr val="0000FF"/>
              </a:buClr>
              <a:buSzPct val="110000"/>
              <a:buFont typeface="+mj-lt"/>
              <a:buAutoNum type="arabicPeriod"/>
            </a:pPr>
            <a:r>
              <a:rPr lang="el-GR" sz="2100" dirty="0"/>
              <a:t>Από την </a:t>
            </a:r>
            <a:r>
              <a:rPr lang="el-GR" sz="2100" dirty="0" err="1"/>
              <a:t>προδημοτική</a:t>
            </a:r>
            <a:r>
              <a:rPr lang="el-GR" sz="2100" dirty="0"/>
              <a:t> μέχρι την </a:t>
            </a:r>
            <a:r>
              <a:rPr lang="el-GR" sz="2100" dirty="0" err="1"/>
              <a:t>Στ΄</a:t>
            </a:r>
            <a:r>
              <a:rPr lang="el-GR" sz="2100" dirty="0"/>
              <a:t> τάξη του δημοτικού σχολείου</a:t>
            </a:r>
          </a:p>
          <a:p>
            <a:pPr marL="514350" indent="-514350">
              <a:buClr>
                <a:srgbClr val="0000FF"/>
              </a:buClr>
              <a:buSzPct val="110000"/>
              <a:buFont typeface="+mj-lt"/>
              <a:buAutoNum type="arabicPeriod"/>
            </a:pPr>
            <a:r>
              <a:rPr lang="el-GR" sz="2100" dirty="0"/>
              <a:t>Αναλυτική εικόνα-προφίλ του μαθητή (παρά μια σειρά βαθμών):</a:t>
            </a:r>
          </a:p>
          <a:p>
            <a:pPr marL="834390" lvl="1" indent="-514350">
              <a:buClr>
                <a:srgbClr val="FFC000"/>
              </a:buClr>
              <a:buSzPct val="110000"/>
            </a:pPr>
            <a:r>
              <a:rPr lang="el-GR" sz="2100" dirty="0"/>
              <a:t>Μαθησιακή, συναισθηματική και κοινωνική  συμπεριφορά</a:t>
            </a:r>
          </a:p>
          <a:p>
            <a:pPr marL="834390" lvl="1" indent="-514350">
              <a:buClr>
                <a:srgbClr val="FFC000"/>
              </a:buClr>
              <a:buSzPct val="110000"/>
            </a:pPr>
            <a:r>
              <a:rPr lang="el-GR" sz="2100" dirty="0"/>
              <a:t>Βαθμός επίτευξης </a:t>
            </a:r>
            <a:r>
              <a:rPr lang="el-GR" sz="2100" dirty="0" smtClean="0"/>
              <a:t>επιδιωκόμενων αποτελεσμάτων, σύμφωνα με το Α.Π. </a:t>
            </a:r>
            <a:r>
              <a:rPr lang="en-GB" sz="2100" dirty="0" smtClean="0"/>
              <a:t>(</a:t>
            </a:r>
            <a:r>
              <a:rPr lang="el-GR" sz="2100" dirty="0"/>
              <a:t>χωρίς να αποκλείεται, με πρωτοβουλία των διδασκόντων να εφαρμοστεί και στα υπόλοιπα μαθήματα).</a:t>
            </a:r>
          </a:p>
          <a:p>
            <a:pPr marL="514350" indent="-514350">
              <a:buClr>
                <a:srgbClr val="0000FF"/>
              </a:buClr>
              <a:buSzPct val="110000"/>
              <a:buFont typeface="+mj-lt"/>
              <a:buAutoNum type="arabicPeriod"/>
            </a:pPr>
            <a:r>
              <a:rPr lang="el-GR" sz="2100" dirty="0"/>
              <a:t>Κλίμακες τεσσάρων σημείων και γραπτά σχόλια</a:t>
            </a:r>
          </a:p>
          <a:p>
            <a:pPr marL="514350" indent="-514350">
              <a:buClr>
                <a:srgbClr val="0000FF"/>
              </a:buClr>
              <a:buSzPct val="110000"/>
              <a:buFont typeface="+mj-lt"/>
              <a:buAutoNum type="arabicPeriod"/>
            </a:pPr>
            <a:r>
              <a:rPr lang="el-GR" sz="2100" dirty="0"/>
              <a:t>Χρήση συμβόλων (****, ***, **, *) στην </a:t>
            </a:r>
            <a:r>
              <a:rPr lang="el-GR" sz="2100" dirty="0" err="1"/>
              <a:t>Προδημοτική</a:t>
            </a:r>
            <a:r>
              <a:rPr lang="el-GR" sz="2100" dirty="0"/>
              <a:t> και από Α΄ μέχρι και </a:t>
            </a:r>
            <a:r>
              <a:rPr lang="el-GR" sz="2100" dirty="0" err="1" smtClean="0"/>
              <a:t>Στ</a:t>
            </a:r>
            <a:r>
              <a:rPr lang="el-GR" sz="2100" dirty="0" smtClean="0"/>
              <a:t>΄ </a:t>
            </a:r>
            <a:r>
              <a:rPr lang="el-GR" sz="2100" dirty="0"/>
              <a:t>τάξη Δημοτικού</a:t>
            </a:r>
          </a:p>
          <a:p>
            <a:pPr marL="514350" indent="-514350">
              <a:buClr>
                <a:srgbClr val="0000FF"/>
              </a:buClr>
              <a:buSzPct val="110000"/>
              <a:buFont typeface="+mj-lt"/>
              <a:buAutoNum type="arabicPeriod"/>
            </a:pPr>
            <a:r>
              <a:rPr lang="el-GR" sz="2100" dirty="0" smtClean="0"/>
              <a:t>Συμπλήρωση </a:t>
            </a:r>
            <a:r>
              <a:rPr lang="el-GR" sz="2100" dirty="0"/>
              <a:t>δυο φορές το χρόνο (Γενάρη-Ιούνιο) και αρχειοθέτηση</a:t>
            </a:r>
          </a:p>
          <a:p>
            <a:pPr marL="514350" indent="-514350">
              <a:buClr>
                <a:srgbClr val="0000FF"/>
              </a:buClr>
              <a:buSzPct val="110000"/>
              <a:buFont typeface="+mj-lt"/>
              <a:buAutoNum type="arabicPeriod"/>
            </a:pPr>
            <a:r>
              <a:rPr lang="el-GR" sz="2100" dirty="0"/>
              <a:t>Εστιασμένες συναντήσεις εκπαιδευτικού-γονιών για συζήτηση των αποτελεσμάτων.</a:t>
            </a:r>
          </a:p>
        </p:txBody>
      </p:sp>
      <p:sp>
        <p:nvSpPr>
          <p:cNvPr id="6" name="Title 1"/>
          <p:cNvSpPr>
            <a:spLocks noGrp="1"/>
          </p:cNvSpPr>
          <p:nvPr>
            <p:ph type="title"/>
          </p:nvPr>
        </p:nvSpPr>
        <p:spPr>
          <a:xfrm>
            <a:off x="467544" y="228600"/>
            <a:ext cx="7992888" cy="990600"/>
          </a:xfrm>
        </p:spPr>
        <p:txBody>
          <a:bodyPr>
            <a:noAutofit/>
          </a:bodyPr>
          <a:lstStyle/>
          <a:p>
            <a:r>
              <a:rPr lang="el-GR" sz="4000" b="1" dirty="0">
                <a:solidFill>
                  <a:srgbClr val="0000FF"/>
                </a:solidFill>
              </a:rPr>
              <a:t>4. Σχολική Έκθεση Προόδου (ΣΕΠ)</a:t>
            </a:r>
            <a:endParaRPr lang="en-US" sz="4000" b="1" dirty="0">
              <a:solidFill>
                <a:srgbClr val="0000FF"/>
              </a:solidFill>
            </a:endParaRPr>
          </a:p>
        </p:txBody>
      </p:sp>
    </p:spTree>
    <p:extLst>
      <p:ext uri="{BB962C8B-B14F-4D97-AF65-F5344CB8AC3E}">
        <p14:creationId xmlns:p14="http://schemas.microsoft.com/office/powerpoint/2010/main" xmlns="" val="273341141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xmlns="" val="2007624094"/>
              </p:ext>
            </p:extLst>
          </p:nvPr>
        </p:nvGraphicFramePr>
        <p:xfrm>
          <a:off x="35496" y="1385392"/>
          <a:ext cx="4032448" cy="57880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itle 1"/>
          <p:cNvSpPr>
            <a:spLocks noGrp="1"/>
          </p:cNvSpPr>
          <p:nvPr>
            <p:ph type="title"/>
          </p:nvPr>
        </p:nvSpPr>
        <p:spPr>
          <a:xfrm>
            <a:off x="612648" y="228600"/>
            <a:ext cx="8153400" cy="990600"/>
          </a:xfrm>
        </p:spPr>
        <p:txBody>
          <a:bodyPr>
            <a:noAutofit/>
          </a:bodyPr>
          <a:lstStyle/>
          <a:p>
            <a:r>
              <a:rPr lang="el-GR" sz="3500" b="1" dirty="0">
                <a:solidFill>
                  <a:srgbClr val="0000FF"/>
                </a:solidFill>
              </a:rPr>
              <a:t>4.1. Τι και πώς αξιολογείται στη ΣΕΠ</a:t>
            </a:r>
            <a:br>
              <a:rPr lang="el-GR" sz="3500" b="1" dirty="0">
                <a:solidFill>
                  <a:srgbClr val="0000FF"/>
                </a:solidFill>
              </a:rPr>
            </a:br>
            <a:r>
              <a:rPr lang="el-GR" sz="3500" b="1" dirty="0">
                <a:solidFill>
                  <a:srgbClr val="0000FF"/>
                </a:solidFill>
              </a:rPr>
              <a:t>(Νηπιαγωγείο)</a:t>
            </a:r>
            <a:endParaRPr lang="en-US" sz="3500" b="1" dirty="0">
              <a:solidFill>
                <a:srgbClr val="0000FF"/>
              </a:solidFill>
            </a:endParaRPr>
          </a:p>
        </p:txBody>
      </p:sp>
      <p:sp>
        <p:nvSpPr>
          <p:cNvPr id="8" name="TextBox 7"/>
          <p:cNvSpPr txBox="1"/>
          <p:nvPr/>
        </p:nvSpPr>
        <p:spPr>
          <a:xfrm>
            <a:off x="827584" y="1691516"/>
            <a:ext cx="2016224" cy="369332"/>
          </a:xfrm>
          <a:prstGeom prst="rect">
            <a:avLst/>
          </a:prstGeom>
          <a:solidFill>
            <a:schemeClr val="accent2">
              <a:lumMod val="60000"/>
              <a:lumOff val="40000"/>
            </a:schemeClr>
          </a:solidFill>
        </p:spPr>
        <p:txBody>
          <a:bodyPr wrap="square" rtlCol="0">
            <a:spAutoFit/>
          </a:bodyPr>
          <a:lstStyle/>
          <a:p>
            <a:pPr algn="ctr"/>
            <a:r>
              <a:rPr lang="el-GR" b="1" u="sng" dirty="0"/>
              <a:t>ΤΙ ΑΞΙΟΛΟΓΕΙΤΑΙ</a:t>
            </a:r>
            <a:endParaRPr lang="en-US" b="1" u="sng" dirty="0"/>
          </a:p>
        </p:txBody>
      </p:sp>
      <p:sp>
        <p:nvSpPr>
          <p:cNvPr id="9" name="TextBox 8"/>
          <p:cNvSpPr txBox="1"/>
          <p:nvPr/>
        </p:nvSpPr>
        <p:spPr>
          <a:xfrm>
            <a:off x="5364088" y="1691516"/>
            <a:ext cx="2736304" cy="923330"/>
          </a:xfrm>
          <a:prstGeom prst="rect">
            <a:avLst/>
          </a:prstGeom>
          <a:solidFill>
            <a:schemeClr val="accent2">
              <a:lumMod val="60000"/>
              <a:lumOff val="40000"/>
            </a:schemeClr>
          </a:solidFill>
        </p:spPr>
        <p:txBody>
          <a:bodyPr wrap="square" rtlCol="0">
            <a:spAutoFit/>
          </a:bodyPr>
          <a:lstStyle/>
          <a:p>
            <a:pPr algn="ctr"/>
            <a:r>
              <a:rPr lang="el-GR" b="1" u="sng" dirty="0"/>
              <a:t>ΠΩΣ ΑΞΙΟΛΟΓΕΙΤΑΙ</a:t>
            </a:r>
          </a:p>
          <a:p>
            <a:pPr algn="ctr"/>
            <a:r>
              <a:rPr lang="el-GR" b="1" dirty="0"/>
              <a:t>Κλίμακες 4 σημείων και περιγραφικά σχόλια</a:t>
            </a:r>
            <a:endParaRPr lang="en-US" b="1" dirty="0"/>
          </a:p>
        </p:txBody>
      </p:sp>
      <p:sp>
        <p:nvSpPr>
          <p:cNvPr id="10" name="TextBox 9"/>
          <p:cNvSpPr txBox="1"/>
          <p:nvPr/>
        </p:nvSpPr>
        <p:spPr>
          <a:xfrm>
            <a:off x="4355976" y="2794283"/>
            <a:ext cx="4680520" cy="1138773"/>
          </a:xfrm>
          <a:prstGeom prst="rect">
            <a:avLst/>
          </a:prstGeom>
          <a:solidFill>
            <a:schemeClr val="accent3">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r>
              <a:rPr lang="el-GR" sz="1700" dirty="0">
                <a:solidFill>
                  <a:schemeClr val="bg1"/>
                </a:solidFill>
              </a:rPr>
              <a:t>**** Τις περισσότερες φορές</a:t>
            </a:r>
          </a:p>
          <a:p>
            <a:r>
              <a:rPr lang="el-GR" sz="1700" dirty="0">
                <a:solidFill>
                  <a:schemeClr val="bg1"/>
                </a:solidFill>
              </a:rPr>
              <a:t>***    Συχνά</a:t>
            </a:r>
          </a:p>
          <a:p>
            <a:r>
              <a:rPr lang="el-GR" sz="1700" dirty="0">
                <a:solidFill>
                  <a:schemeClr val="bg1"/>
                </a:solidFill>
              </a:rPr>
              <a:t>**      Μερικές φορές</a:t>
            </a:r>
          </a:p>
          <a:p>
            <a:r>
              <a:rPr lang="el-GR" sz="1700" dirty="0">
                <a:solidFill>
                  <a:schemeClr val="bg1"/>
                </a:solidFill>
              </a:rPr>
              <a:t>*        Σπάνια</a:t>
            </a:r>
            <a:endParaRPr lang="en-US" sz="1700" dirty="0">
              <a:solidFill>
                <a:schemeClr val="bg1"/>
              </a:solidFill>
            </a:endParaRPr>
          </a:p>
        </p:txBody>
      </p:sp>
      <p:sp>
        <p:nvSpPr>
          <p:cNvPr id="11" name="TextBox 10"/>
          <p:cNvSpPr txBox="1"/>
          <p:nvPr/>
        </p:nvSpPr>
        <p:spPr>
          <a:xfrm>
            <a:off x="4355976" y="4862770"/>
            <a:ext cx="4680520" cy="1077218"/>
          </a:xfrm>
          <a:prstGeom prst="rect">
            <a:avLst/>
          </a:prstGeom>
          <a:solidFill>
            <a:schemeClr val="accent4">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r>
              <a:rPr lang="el-GR" sz="1600" dirty="0">
                <a:solidFill>
                  <a:schemeClr val="bg1"/>
                </a:solidFill>
              </a:rPr>
              <a:t>****  Οι Επιδιώξεις έχουν επιτευχθεί πλήρως</a:t>
            </a:r>
          </a:p>
          <a:p>
            <a:r>
              <a:rPr lang="el-GR" sz="1600" dirty="0">
                <a:solidFill>
                  <a:schemeClr val="bg1"/>
                </a:solidFill>
              </a:rPr>
              <a:t>***    Οι Επιδιώξεις έχουν επιτευχθεί επαρκώς</a:t>
            </a:r>
          </a:p>
          <a:p>
            <a:r>
              <a:rPr lang="el-GR" sz="1600" dirty="0">
                <a:solidFill>
                  <a:schemeClr val="bg1"/>
                </a:solidFill>
              </a:rPr>
              <a:t>**      Οι Επιδιώξεις έχουν επιτευχθεί μερικώς</a:t>
            </a:r>
          </a:p>
          <a:p>
            <a:r>
              <a:rPr lang="el-GR" sz="1600" dirty="0">
                <a:solidFill>
                  <a:schemeClr val="bg1"/>
                </a:solidFill>
              </a:rPr>
              <a:t>*        Οι </a:t>
            </a:r>
            <a:r>
              <a:rPr lang="el-GR" sz="1600" dirty="0" err="1">
                <a:solidFill>
                  <a:schemeClr val="bg1"/>
                </a:solidFill>
              </a:rPr>
              <a:t>Επιδ</a:t>
            </a:r>
            <a:r>
              <a:rPr lang="el-GR" sz="1600" dirty="0">
                <a:solidFill>
                  <a:schemeClr val="bg1"/>
                </a:solidFill>
              </a:rPr>
              <a:t>. δεν έχουν επιτευχθεί ικανοποιητικά</a:t>
            </a:r>
            <a:endParaRPr lang="en-US" sz="1600" dirty="0">
              <a:solidFill>
                <a:schemeClr val="bg1"/>
              </a:solidFill>
            </a:endParaRPr>
          </a:p>
        </p:txBody>
      </p:sp>
      <p:sp>
        <p:nvSpPr>
          <p:cNvPr id="12" name="Rectangle 11"/>
          <p:cNvSpPr/>
          <p:nvPr/>
        </p:nvSpPr>
        <p:spPr>
          <a:xfrm>
            <a:off x="4355976" y="3933056"/>
            <a:ext cx="4752528" cy="369332"/>
          </a:xfrm>
          <a:prstGeom prst="rect">
            <a:avLst/>
          </a:prstGeom>
        </p:spPr>
        <p:txBody>
          <a:bodyPr wrap="square">
            <a:spAutoFit/>
          </a:bodyPr>
          <a:lstStyle/>
          <a:p>
            <a:pPr lvl="0"/>
            <a:r>
              <a:rPr lang="el-GR" dirty="0"/>
              <a:t>Βαθμός συχνότητας εμφάνισης συμπεριφορών</a:t>
            </a:r>
            <a:endParaRPr lang="en-US" dirty="0"/>
          </a:p>
        </p:txBody>
      </p:sp>
      <p:sp>
        <p:nvSpPr>
          <p:cNvPr id="13" name="Rectangle 12"/>
          <p:cNvSpPr/>
          <p:nvPr/>
        </p:nvSpPr>
        <p:spPr>
          <a:xfrm>
            <a:off x="4256856" y="5939988"/>
            <a:ext cx="4779640" cy="584775"/>
          </a:xfrm>
          <a:prstGeom prst="rect">
            <a:avLst/>
          </a:prstGeom>
        </p:spPr>
        <p:txBody>
          <a:bodyPr wrap="square">
            <a:spAutoFit/>
          </a:bodyPr>
          <a:lstStyle/>
          <a:p>
            <a:pPr lvl="0"/>
            <a:r>
              <a:rPr lang="el-GR" sz="1600" dirty="0"/>
              <a:t>Βαθμός επίτευξης Επιδιώξεων/ Πλαισίου Εξέλιξης Επιδιώξεων</a:t>
            </a:r>
            <a:endParaRPr lang="en-US" sz="1600" dirty="0"/>
          </a:p>
        </p:txBody>
      </p:sp>
    </p:spTree>
    <p:extLst>
      <p:ext uri="{BB962C8B-B14F-4D97-AF65-F5344CB8AC3E}">
        <p14:creationId xmlns:p14="http://schemas.microsoft.com/office/powerpoint/2010/main" xmlns="" val="2592597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xmlns="" val="2353559638"/>
              </p:ext>
            </p:extLst>
          </p:nvPr>
        </p:nvGraphicFramePr>
        <p:xfrm>
          <a:off x="35496" y="1385392"/>
          <a:ext cx="4032448" cy="57880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itle 1"/>
          <p:cNvSpPr>
            <a:spLocks noGrp="1"/>
          </p:cNvSpPr>
          <p:nvPr>
            <p:ph type="title"/>
          </p:nvPr>
        </p:nvSpPr>
        <p:spPr>
          <a:xfrm>
            <a:off x="612648" y="228600"/>
            <a:ext cx="8153400" cy="990600"/>
          </a:xfrm>
        </p:spPr>
        <p:txBody>
          <a:bodyPr>
            <a:noAutofit/>
          </a:bodyPr>
          <a:lstStyle/>
          <a:p>
            <a:r>
              <a:rPr lang="el-GR" sz="3500" b="1" dirty="0">
                <a:solidFill>
                  <a:srgbClr val="0000FF"/>
                </a:solidFill>
              </a:rPr>
              <a:t>4.2. Τι και πώς αξιολογείται στη ΣΕΠ (Δημοτικό Σχολείο, Α΄- </a:t>
            </a:r>
            <a:r>
              <a:rPr lang="el-GR" sz="3500" b="1" dirty="0" err="1" smtClean="0">
                <a:solidFill>
                  <a:srgbClr val="0000FF"/>
                </a:solidFill>
              </a:rPr>
              <a:t>Στ΄</a:t>
            </a:r>
            <a:r>
              <a:rPr lang="el-GR" sz="3500" b="1" dirty="0" err="1">
                <a:solidFill>
                  <a:srgbClr val="0000FF"/>
                </a:solidFill>
              </a:rPr>
              <a:t>τάξη</a:t>
            </a:r>
            <a:r>
              <a:rPr lang="el-GR" sz="3500" b="1" dirty="0">
                <a:solidFill>
                  <a:srgbClr val="0000FF"/>
                </a:solidFill>
              </a:rPr>
              <a:t>)</a:t>
            </a:r>
            <a:endParaRPr lang="en-US" sz="3500" b="1" dirty="0">
              <a:solidFill>
                <a:srgbClr val="0000FF"/>
              </a:solidFill>
            </a:endParaRPr>
          </a:p>
        </p:txBody>
      </p:sp>
      <p:sp>
        <p:nvSpPr>
          <p:cNvPr id="8" name="TextBox 7"/>
          <p:cNvSpPr txBox="1"/>
          <p:nvPr/>
        </p:nvSpPr>
        <p:spPr>
          <a:xfrm>
            <a:off x="827584" y="1691516"/>
            <a:ext cx="2016224" cy="369332"/>
          </a:xfrm>
          <a:prstGeom prst="rect">
            <a:avLst/>
          </a:prstGeom>
          <a:solidFill>
            <a:schemeClr val="accent2">
              <a:lumMod val="60000"/>
              <a:lumOff val="40000"/>
            </a:schemeClr>
          </a:solidFill>
        </p:spPr>
        <p:txBody>
          <a:bodyPr wrap="square" rtlCol="0">
            <a:spAutoFit/>
          </a:bodyPr>
          <a:lstStyle/>
          <a:p>
            <a:pPr algn="ctr"/>
            <a:r>
              <a:rPr lang="el-GR" b="1" u="sng" dirty="0"/>
              <a:t>ΤΙ ΑΞΙΟΛΟΓΕΙΤΑΙ</a:t>
            </a:r>
            <a:endParaRPr lang="en-US" b="1" u="sng" dirty="0"/>
          </a:p>
        </p:txBody>
      </p:sp>
      <p:sp>
        <p:nvSpPr>
          <p:cNvPr id="9" name="TextBox 8"/>
          <p:cNvSpPr txBox="1"/>
          <p:nvPr/>
        </p:nvSpPr>
        <p:spPr>
          <a:xfrm>
            <a:off x="5364088" y="1691516"/>
            <a:ext cx="2736304" cy="923330"/>
          </a:xfrm>
          <a:prstGeom prst="rect">
            <a:avLst/>
          </a:prstGeom>
          <a:solidFill>
            <a:schemeClr val="accent2">
              <a:lumMod val="60000"/>
              <a:lumOff val="40000"/>
            </a:schemeClr>
          </a:solidFill>
        </p:spPr>
        <p:txBody>
          <a:bodyPr wrap="square" rtlCol="0">
            <a:spAutoFit/>
          </a:bodyPr>
          <a:lstStyle/>
          <a:p>
            <a:pPr algn="ctr"/>
            <a:r>
              <a:rPr lang="el-GR" b="1" u="sng" dirty="0"/>
              <a:t>ΠΩΣ ΑΞΙΟΛΟΓΕΙΤΑΙ</a:t>
            </a:r>
          </a:p>
          <a:p>
            <a:pPr algn="ctr"/>
            <a:r>
              <a:rPr lang="el-GR" b="1" dirty="0"/>
              <a:t>Κλίμακες 4 σημείων και περιγραφικά σχόλια</a:t>
            </a:r>
            <a:endParaRPr lang="en-US" b="1" dirty="0"/>
          </a:p>
        </p:txBody>
      </p:sp>
      <p:sp>
        <p:nvSpPr>
          <p:cNvPr id="10" name="TextBox 9"/>
          <p:cNvSpPr txBox="1"/>
          <p:nvPr/>
        </p:nvSpPr>
        <p:spPr>
          <a:xfrm>
            <a:off x="4355976" y="2794283"/>
            <a:ext cx="4680520" cy="1138773"/>
          </a:xfrm>
          <a:prstGeom prst="rect">
            <a:avLst/>
          </a:prstGeom>
          <a:solidFill>
            <a:schemeClr val="accent3">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r>
              <a:rPr lang="el-GR" sz="1700" dirty="0">
                <a:solidFill>
                  <a:schemeClr val="bg1"/>
                </a:solidFill>
              </a:rPr>
              <a:t>**** Τις περισσότερες φορές</a:t>
            </a:r>
          </a:p>
          <a:p>
            <a:r>
              <a:rPr lang="el-GR" sz="1700" dirty="0">
                <a:solidFill>
                  <a:schemeClr val="bg1"/>
                </a:solidFill>
              </a:rPr>
              <a:t>***    Συχνά</a:t>
            </a:r>
          </a:p>
          <a:p>
            <a:r>
              <a:rPr lang="el-GR" sz="1700" dirty="0">
                <a:solidFill>
                  <a:schemeClr val="bg1"/>
                </a:solidFill>
              </a:rPr>
              <a:t>**      Μερικές φορές</a:t>
            </a:r>
          </a:p>
          <a:p>
            <a:r>
              <a:rPr lang="el-GR" sz="1700" dirty="0">
                <a:solidFill>
                  <a:schemeClr val="bg1"/>
                </a:solidFill>
              </a:rPr>
              <a:t>*        Σπάνια</a:t>
            </a:r>
            <a:endParaRPr lang="en-US" sz="1700" dirty="0">
              <a:solidFill>
                <a:schemeClr val="bg1"/>
              </a:solidFill>
            </a:endParaRPr>
          </a:p>
        </p:txBody>
      </p:sp>
      <p:sp>
        <p:nvSpPr>
          <p:cNvPr id="11" name="TextBox 10"/>
          <p:cNvSpPr txBox="1"/>
          <p:nvPr/>
        </p:nvSpPr>
        <p:spPr>
          <a:xfrm>
            <a:off x="4355976" y="4862770"/>
            <a:ext cx="4680520" cy="1077218"/>
          </a:xfrm>
          <a:prstGeom prst="rect">
            <a:avLst/>
          </a:prstGeom>
          <a:solidFill>
            <a:schemeClr val="accent4">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r>
              <a:rPr lang="el-GR" sz="1600" dirty="0">
                <a:solidFill>
                  <a:schemeClr val="bg1"/>
                </a:solidFill>
              </a:rPr>
              <a:t>****  </a:t>
            </a:r>
            <a:r>
              <a:rPr lang="el-GR" sz="1600" dirty="0" smtClean="0">
                <a:solidFill>
                  <a:schemeClr val="bg1"/>
                </a:solidFill>
              </a:rPr>
              <a:t>έχουν </a:t>
            </a:r>
            <a:r>
              <a:rPr lang="el-GR" sz="1600" dirty="0">
                <a:solidFill>
                  <a:schemeClr val="bg1"/>
                </a:solidFill>
              </a:rPr>
              <a:t>επιτευχθεί πλήρως</a:t>
            </a:r>
          </a:p>
          <a:p>
            <a:r>
              <a:rPr lang="el-GR" sz="1600" dirty="0">
                <a:solidFill>
                  <a:schemeClr val="bg1"/>
                </a:solidFill>
              </a:rPr>
              <a:t>***    </a:t>
            </a:r>
            <a:r>
              <a:rPr lang="el-GR" sz="1600" dirty="0" smtClean="0">
                <a:solidFill>
                  <a:schemeClr val="bg1"/>
                </a:solidFill>
              </a:rPr>
              <a:t>έχουν </a:t>
            </a:r>
            <a:r>
              <a:rPr lang="el-GR" sz="1600" dirty="0">
                <a:solidFill>
                  <a:schemeClr val="bg1"/>
                </a:solidFill>
              </a:rPr>
              <a:t>επιτευχθεί επαρκώς</a:t>
            </a:r>
          </a:p>
          <a:p>
            <a:r>
              <a:rPr lang="el-GR" sz="1600" dirty="0">
                <a:solidFill>
                  <a:schemeClr val="bg1"/>
                </a:solidFill>
              </a:rPr>
              <a:t>**      </a:t>
            </a:r>
            <a:r>
              <a:rPr lang="el-GR" sz="1600" dirty="0" smtClean="0">
                <a:solidFill>
                  <a:schemeClr val="bg1"/>
                </a:solidFill>
              </a:rPr>
              <a:t>έχουν </a:t>
            </a:r>
            <a:r>
              <a:rPr lang="el-GR" sz="1600" dirty="0">
                <a:solidFill>
                  <a:schemeClr val="bg1"/>
                </a:solidFill>
              </a:rPr>
              <a:t>επιτευχθεί μερικώς</a:t>
            </a:r>
          </a:p>
          <a:p>
            <a:r>
              <a:rPr lang="el-GR" sz="1600" dirty="0">
                <a:solidFill>
                  <a:schemeClr val="bg1"/>
                </a:solidFill>
              </a:rPr>
              <a:t>*        </a:t>
            </a:r>
            <a:r>
              <a:rPr lang="el-GR" sz="1600" dirty="0" smtClean="0">
                <a:solidFill>
                  <a:schemeClr val="bg1"/>
                </a:solidFill>
              </a:rPr>
              <a:t>δεν </a:t>
            </a:r>
            <a:r>
              <a:rPr lang="el-GR" sz="1600" dirty="0">
                <a:solidFill>
                  <a:schemeClr val="bg1"/>
                </a:solidFill>
              </a:rPr>
              <a:t>έχουν επιτευχθεί ικανοποιητικά</a:t>
            </a:r>
            <a:endParaRPr lang="en-US" sz="1600" dirty="0">
              <a:solidFill>
                <a:schemeClr val="bg1"/>
              </a:solidFill>
            </a:endParaRPr>
          </a:p>
        </p:txBody>
      </p:sp>
      <p:sp>
        <p:nvSpPr>
          <p:cNvPr id="12" name="Rectangle 11"/>
          <p:cNvSpPr/>
          <p:nvPr/>
        </p:nvSpPr>
        <p:spPr>
          <a:xfrm>
            <a:off x="4355976" y="3933056"/>
            <a:ext cx="4752528" cy="369332"/>
          </a:xfrm>
          <a:prstGeom prst="rect">
            <a:avLst/>
          </a:prstGeom>
        </p:spPr>
        <p:txBody>
          <a:bodyPr wrap="square">
            <a:spAutoFit/>
          </a:bodyPr>
          <a:lstStyle/>
          <a:p>
            <a:pPr lvl="0"/>
            <a:r>
              <a:rPr lang="el-GR" dirty="0"/>
              <a:t>Βαθμός συχνότητας εμφάνισης συμπεριφορών</a:t>
            </a:r>
            <a:endParaRPr lang="en-US" dirty="0"/>
          </a:p>
        </p:txBody>
      </p:sp>
      <p:sp>
        <p:nvSpPr>
          <p:cNvPr id="13" name="Rectangle 12"/>
          <p:cNvSpPr/>
          <p:nvPr/>
        </p:nvSpPr>
        <p:spPr>
          <a:xfrm>
            <a:off x="4256856" y="5939988"/>
            <a:ext cx="4779640" cy="646331"/>
          </a:xfrm>
          <a:prstGeom prst="rect">
            <a:avLst/>
          </a:prstGeom>
        </p:spPr>
        <p:txBody>
          <a:bodyPr wrap="square">
            <a:spAutoFit/>
          </a:bodyPr>
          <a:lstStyle/>
          <a:p>
            <a:pPr lvl="0"/>
            <a:r>
              <a:rPr lang="el-GR" dirty="0"/>
              <a:t>Βαθμός επίτευξης </a:t>
            </a:r>
            <a:r>
              <a:rPr lang="el-GR" dirty="0" smtClean="0"/>
              <a:t>επιδιωκόμενων αποτελεσμάτων σύμφωνα με το Α.Π. </a:t>
            </a:r>
            <a:endParaRPr lang="en-US" dirty="0"/>
          </a:p>
        </p:txBody>
      </p:sp>
    </p:spTree>
    <p:extLst>
      <p:ext uri="{BB962C8B-B14F-4D97-AF65-F5344CB8AC3E}">
        <p14:creationId xmlns:p14="http://schemas.microsoft.com/office/powerpoint/2010/main" xmlns="" val="1743133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xmlns="" val="3264240807"/>
              </p:ext>
            </p:extLst>
          </p:nvPr>
        </p:nvGraphicFramePr>
        <p:xfrm>
          <a:off x="0" y="-20670"/>
          <a:ext cx="9144001" cy="6725122"/>
        </p:xfrm>
        <a:graphic>
          <a:graphicData uri="http://schemas.openxmlformats.org/drawingml/2006/table">
            <a:tbl>
              <a:tblPr firstRow="1" firstCol="1" bandRow="1" bandCol="1"/>
              <a:tblGrid>
                <a:gridCol w="4139952">
                  <a:extLst>
                    <a:ext uri="{9D8B030D-6E8A-4147-A177-3AD203B41FA5}">
                      <a16:colId xmlns:a16="http://schemas.microsoft.com/office/drawing/2014/main" xmlns="" val="20000"/>
                    </a:ext>
                  </a:extLst>
                </a:gridCol>
                <a:gridCol w="792088">
                  <a:extLst>
                    <a:ext uri="{9D8B030D-6E8A-4147-A177-3AD203B41FA5}">
                      <a16:colId xmlns:a16="http://schemas.microsoft.com/office/drawing/2014/main" xmlns="" val="1847509715"/>
                    </a:ext>
                  </a:extLst>
                </a:gridCol>
                <a:gridCol w="864096">
                  <a:extLst>
                    <a:ext uri="{9D8B030D-6E8A-4147-A177-3AD203B41FA5}">
                      <a16:colId xmlns:a16="http://schemas.microsoft.com/office/drawing/2014/main" xmlns="" val="1971311811"/>
                    </a:ext>
                  </a:extLst>
                </a:gridCol>
                <a:gridCol w="3347865">
                  <a:extLst>
                    <a:ext uri="{9D8B030D-6E8A-4147-A177-3AD203B41FA5}">
                      <a16:colId xmlns:a16="http://schemas.microsoft.com/office/drawing/2014/main" xmlns="" val="3212057510"/>
                    </a:ext>
                  </a:extLst>
                </a:gridCol>
              </a:tblGrid>
              <a:tr h="280416">
                <a:tc gridSpan="4">
                  <a:txBody>
                    <a:bodyPr/>
                    <a:lstStyle/>
                    <a:p>
                      <a:pPr algn="ctr">
                        <a:lnSpc>
                          <a:spcPct val="115000"/>
                        </a:lnSpc>
                        <a:spcAft>
                          <a:spcPts val="0"/>
                        </a:spcAft>
                      </a:pPr>
                      <a:r>
                        <a:rPr lang="el-GR" sz="1600" b="1" dirty="0">
                          <a:solidFill>
                            <a:schemeClr val="tx1"/>
                          </a:solidFill>
                          <a:effectLst/>
                          <a:latin typeface="Cambria"/>
                          <a:ea typeface="Calibri"/>
                          <a:cs typeface="Times New Roman"/>
                        </a:rPr>
                        <a:t>Μαθησιακές</a:t>
                      </a:r>
                      <a:r>
                        <a:rPr lang="el-GR" sz="1600" b="1" baseline="0" dirty="0">
                          <a:solidFill>
                            <a:schemeClr val="tx1"/>
                          </a:solidFill>
                          <a:effectLst/>
                          <a:latin typeface="Cambria"/>
                          <a:ea typeface="Calibri"/>
                          <a:cs typeface="Times New Roman"/>
                        </a:rPr>
                        <a:t> Συμπεριφορές</a:t>
                      </a:r>
                      <a:endParaRPr lang="en-US" sz="1600" dirty="0">
                        <a:solidFill>
                          <a:schemeClr val="tx1"/>
                        </a:solidFill>
                        <a:effectLst/>
                        <a:latin typeface="Calibri"/>
                        <a:ea typeface="Calibri"/>
                        <a:cs typeface="Times New Roman"/>
                      </a:endParaRPr>
                    </a:p>
                  </a:txBody>
                  <a:tcPr marL="45913" marR="45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10000"/>
                  </a:ext>
                </a:extLst>
              </a:tr>
              <a:tr h="249161">
                <a:tc>
                  <a:txBody>
                    <a:bodyPr/>
                    <a:lstStyle/>
                    <a:p>
                      <a:pPr algn="ctr">
                        <a:lnSpc>
                          <a:spcPct val="115000"/>
                        </a:lnSpc>
                        <a:spcAft>
                          <a:spcPts val="0"/>
                        </a:spcAft>
                      </a:pPr>
                      <a:r>
                        <a:rPr lang="el-GR" sz="1400" dirty="0">
                          <a:effectLst/>
                          <a:latin typeface="Cambria"/>
                          <a:ea typeface="Calibri"/>
                          <a:cs typeface="Cambria"/>
                        </a:rPr>
                        <a:t> </a:t>
                      </a:r>
                      <a:endParaRPr lang="en-US" sz="1400" dirty="0">
                        <a:effectLst/>
                        <a:latin typeface="Calibri"/>
                        <a:ea typeface="Calibri"/>
                        <a:cs typeface="Times New Roman"/>
                      </a:endParaRPr>
                    </a:p>
                  </a:txBody>
                  <a:tcPr marL="45913" marR="45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lgn="ctr">
                        <a:lnSpc>
                          <a:spcPct val="115000"/>
                        </a:lnSpc>
                        <a:spcAft>
                          <a:spcPts val="0"/>
                        </a:spcAft>
                      </a:pPr>
                      <a:r>
                        <a:rPr lang="el-GR" sz="1400" b="1" dirty="0">
                          <a:effectLst/>
                          <a:latin typeface="Cambria"/>
                          <a:ea typeface="Calibri"/>
                          <a:cs typeface="Cambria"/>
                        </a:rPr>
                        <a:t>1</a:t>
                      </a:r>
                      <a:r>
                        <a:rPr lang="el-GR" sz="1400" b="1" baseline="30000" dirty="0">
                          <a:effectLst/>
                          <a:latin typeface="Cambria"/>
                          <a:ea typeface="Calibri"/>
                          <a:cs typeface="Cambria"/>
                        </a:rPr>
                        <a:t>ο</a:t>
                      </a:r>
                      <a:r>
                        <a:rPr lang="el-GR" sz="1400" b="1" dirty="0">
                          <a:effectLst/>
                          <a:latin typeface="Cambria"/>
                          <a:ea typeface="Calibri"/>
                          <a:cs typeface="Cambria"/>
                        </a:rPr>
                        <a:t> </a:t>
                      </a:r>
                      <a:r>
                        <a:rPr lang="el-GR" sz="1400" b="1" dirty="0" err="1">
                          <a:effectLst/>
                          <a:latin typeface="Cambria"/>
                          <a:ea typeface="Calibri"/>
                          <a:cs typeface="Cambria"/>
                        </a:rPr>
                        <a:t>τετρ</a:t>
                      </a:r>
                      <a:r>
                        <a:rPr lang="el-GR" sz="1400" b="1" dirty="0">
                          <a:effectLst/>
                          <a:latin typeface="Cambria"/>
                          <a:ea typeface="Calibri"/>
                          <a:cs typeface="Cambria"/>
                        </a:rPr>
                        <a:t>.</a:t>
                      </a:r>
                      <a:endParaRPr lang="en-US" sz="1400" dirty="0">
                        <a:effectLst/>
                        <a:latin typeface="Calibri"/>
                        <a:ea typeface="Calibri"/>
                        <a:cs typeface="Times New Roman"/>
                      </a:endParaRPr>
                    </a:p>
                  </a:txBody>
                  <a:tcPr marL="45913" marR="45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lgn="ctr">
                        <a:lnSpc>
                          <a:spcPct val="115000"/>
                        </a:lnSpc>
                        <a:spcAft>
                          <a:spcPts val="0"/>
                        </a:spcAft>
                      </a:pPr>
                      <a:r>
                        <a:rPr lang="el-GR" sz="1400" b="1" dirty="0">
                          <a:effectLst/>
                          <a:latin typeface="Cambria"/>
                          <a:ea typeface="Calibri"/>
                          <a:cs typeface="Cambria"/>
                        </a:rPr>
                        <a:t>2</a:t>
                      </a:r>
                      <a:r>
                        <a:rPr lang="el-GR" sz="1400" b="1" baseline="30000" dirty="0">
                          <a:effectLst/>
                          <a:latin typeface="Cambria"/>
                          <a:ea typeface="Calibri"/>
                          <a:cs typeface="Cambria"/>
                        </a:rPr>
                        <a:t>ο</a:t>
                      </a:r>
                      <a:r>
                        <a:rPr lang="el-GR" sz="1400" b="1" dirty="0">
                          <a:effectLst/>
                          <a:latin typeface="Cambria"/>
                          <a:ea typeface="Calibri"/>
                          <a:cs typeface="Cambria"/>
                        </a:rPr>
                        <a:t> </a:t>
                      </a:r>
                      <a:r>
                        <a:rPr lang="el-GR" sz="1400" b="1" dirty="0" err="1">
                          <a:effectLst/>
                          <a:latin typeface="Cambria"/>
                          <a:ea typeface="Calibri"/>
                          <a:cs typeface="Cambria"/>
                        </a:rPr>
                        <a:t>τετρ</a:t>
                      </a:r>
                      <a:r>
                        <a:rPr lang="el-GR" sz="1400" b="1" dirty="0">
                          <a:effectLst/>
                          <a:latin typeface="Cambria"/>
                          <a:ea typeface="Calibri"/>
                          <a:cs typeface="Cambria"/>
                        </a:rPr>
                        <a:t>.</a:t>
                      </a:r>
                      <a:endParaRPr lang="en-US" sz="1400" dirty="0">
                        <a:effectLst/>
                        <a:latin typeface="Calibri"/>
                        <a:ea typeface="Calibri"/>
                        <a:cs typeface="Times New Roman"/>
                      </a:endParaRPr>
                    </a:p>
                  </a:txBody>
                  <a:tcPr marL="45913" marR="45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lgn="ctr">
                        <a:lnSpc>
                          <a:spcPct val="115000"/>
                        </a:lnSpc>
                        <a:spcAft>
                          <a:spcPts val="0"/>
                        </a:spcAft>
                      </a:pPr>
                      <a:r>
                        <a:rPr lang="el-GR" sz="1400" dirty="0">
                          <a:effectLst/>
                          <a:latin typeface="Cambria"/>
                          <a:ea typeface="Calibri"/>
                          <a:cs typeface="Cambria"/>
                        </a:rPr>
                        <a:t>Παρατηρήσεις-Σχόλια</a:t>
                      </a:r>
                      <a:endParaRPr lang="en-US" sz="1400" dirty="0">
                        <a:effectLst/>
                        <a:latin typeface="Calibri"/>
                        <a:ea typeface="Calibri"/>
                        <a:cs typeface="Times New Roman"/>
                      </a:endParaRPr>
                    </a:p>
                  </a:txBody>
                  <a:tcPr marL="45913" marR="45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extLst>
                  <a:ext uri="{0D108BD9-81ED-4DB2-BD59-A6C34878D82A}">
                    <a16:rowId xmlns:a16="http://schemas.microsoft.com/office/drawing/2014/main" xmlns="" val="10001"/>
                  </a:ext>
                </a:extLst>
              </a:tr>
              <a:tr h="294717">
                <a:tc>
                  <a:txBody>
                    <a:bodyPr/>
                    <a:lstStyle/>
                    <a:p>
                      <a:pPr>
                        <a:lnSpc>
                          <a:spcPct val="115000"/>
                        </a:lnSpc>
                        <a:spcAft>
                          <a:spcPts val="0"/>
                        </a:spcAft>
                      </a:pPr>
                      <a:r>
                        <a:rPr lang="el-GR" sz="1600" dirty="0">
                          <a:solidFill>
                            <a:srgbClr val="0000FF"/>
                          </a:solidFill>
                          <a:effectLst/>
                          <a:latin typeface="+mj-lt"/>
                          <a:ea typeface="Calibri"/>
                          <a:cs typeface="Cambria"/>
                        </a:rPr>
                        <a:t>Συγκεντρώνεται στο μάθημα</a:t>
                      </a:r>
                      <a:endParaRPr lang="en-US" sz="1600" dirty="0">
                        <a:effectLst/>
                        <a:latin typeface="+mj-lt"/>
                        <a:ea typeface="Calibri"/>
                        <a:cs typeface="Times New Roman"/>
                      </a:endParaRPr>
                    </a:p>
                  </a:txBody>
                  <a:tcPr marL="45913" marR="45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l-GR" sz="1400" dirty="0">
                          <a:effectLst/>
                          <a:latin typeface="Calibri"/>
                          <a:ea typeface="Calibri"/>
                          <a:cs typeface="Calibri"/>
                        </a:rPr>
                        <a:t>***</a:t>
                      </a:r>
                      <a:endParaRPr lang="en-US" sz="1400" dirty="0">
                        <a:effectLst/>
                        <a:latin typeface="Calibri"/>
                        <a:ea typeface="Calibri"/>
                        <a:cs typeface="Times New Roman"/>
                      </a:endParaRPr>
                    </a:p>
                  </a:txBody>
                  <a:tcPr marL="45913" marR="459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l-GR" sz="1400" dirty="0">
                          <a:effectLst/>
                          <a:latin typeface="Calibri"/>
                          <a:ea typeface="Calibri"/>
                          <a:cs typeface="Calibri"/>
                        </a:rPr>
                        <a:t>****</a:t>
                      </a:r>
                      <a:endParaRPr lang="en-US" sz="1400" dirty="0">
                        <a:effectLst/>
                        <a:latin typeface="Calibri"/>
                        <a:ea typeface="Calibri"/>
                        <a:cs typeface="Times New Roman"/>
                      </a:endParaRPr>
                    </a:p>
                  </a:txBody>
                  <a:tcPr marL="45913" marR="459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rowSpan="7">
                  <a:txBody>
                    <a:bodyPr/>
                    <a:lstStyle/>
                    <a:p>
                      <a:pPr>
                        <a:lnSpc>
                          <a:spcPct val="115000"/>
                        </a:lnSpc>
                        <a:spcAft>
                          <a:spcPts val="0"/>
                        </a:spcAft>
                      </a:pPr>
                      <a:r>
                        <a:rPr lang="en-US" sz="1400" dirty="0">
                          <a:effectLst/>
                          <a:latin typeface="Calibri"/>
                          <a:ea typeface="Calibri"/>
                          <a:cs typeface="Calibri"/>
                        </a:rPr>
                        <a:t> </a:t>
                      </a:r>
                      <a:endParaRPr lang="el-GR" sz="1400" dirty="0">
                        <a:effectLst/>
                        <a:latin typeface="Calibri"/>
                        <a:ea typeface="Calibri"/>
                        <a:cs typeface="Calibri"/>
                      </a:endParaRPr>
                    </a:p>
                    <a:p>
                      <a:pPr>
                        <a:lnSpc>
                          <a:spcPct val="115000"/>
                        </a:lnSpc>
                        <a:spcAft>
                          <a:spcPts val="0"/>
                        </a:spcAft>
                      </a:pPr>
                      <a:endParaRPr lang="en-US" sz="1400" dirty="0">
                        <a:effectLst/>
                        <a:latin typeface="Calibri"/>
                        <a:ea typeface="Calibri"/>
                        <a:cs typeface="Times New Roman"/>
                      </a:endParaRPr>
                    </a:p>
                    <a:p>
                      <a:pPr>
                        <a:lnSpc>
                          <a:spcPct val="115000"/>
                        </a:lnSpc>
                        <a:spcAft>
                          <a:spcPts val="0"/>
                        </a:spcAft>
                      </a:pPr>
                      <a:r>
                        <a:rPr lang="en-US" sz="1400" dirty="0">
                          <a:effectLst/>
                          <a:latin typeface="Calibri"/>
                          <a:ea typeface="Calibri"/>
                          <a:cs typeface="Calibri"/>
                        </a:rPr>
                        <a:t> </a:t>
                      </a:r>
                      <a:endParaRPr lang="el-GR" sz="1400" dirty="0">
                        <a:effectLst/>
                        <a:latin typeface="Calibri"/>
                        <a:ea typeface="Calibri"/>
                        <a:cs typeface="Calibri"/>
                      </a:endParaRPr>
                    </a:p>
                    <a:p>
                      <a:pPr>
                        <a:lnSpc>
                          <a:spcPct val="115000"/>
                        </a:lnSpc>
                        <a:spcAft>
                          <a:spcPts val="0"/>
                        </a:spcAft>
                      </a:pPr>
                      <a:r>
                        <a:rPr lang="en-US" sz="1400" dirty="0">
                          <a:effectLst/>
                          <a:latin typeface="Calibri"/>
                          <a:ea typeface="Calibri"/>
                          <a:cs typeface="Calibri"/>
                        </a:rPr>
                        <a:t> </a:t>
                      </a:r>
                      <a:endParaRPr lang="el-GR" sz="1400" dirty="0">
                        <a:effectLst/>
                        <a:latin typeface="Calibri"/>
                        <a:ea typeface="Calibri"/>
                        <a:cs typeface="Calibri"/>
                      </a:endParaRPr>
                    </a:p>
                  </a:txBody>
                  <a:tcPr marL="45913" marR="45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tcPr>
                </a:tc>
                <a:extLst>
                  <a:ext uri="{0D108BD9-81ED-4DB2-BD59-A6C34878D82A}">
                    <a16:rowId xmlns:a16="http://schemas.microsoft.com/office/drawing/2014/main" xmlns="" val="10002"/>
                  </a:ext>
                </a:extLst>
              </a:tr>
              <a:tr h="280416">
                <a:tc>
                  <a:txBody>
                    <a:bodyPr/>
                    <a:lstStyle/>
                    <a:p>
                      <a:pPr>
                        <a:lnSpc>
                          <a:spcPct val="115000"/>
                        </a:lnSpc>
                        <a:spcAft>
                          <a:spcPts val="0"/>
                        </a:spcAft>
                      </a:pPr>
                      <a:r>
                        <a:rPr lang="el-GR" sz="1600" dirty="0">
                          <a:solidFill>
                            <a:srgbClr val="0000FF"/>
                          </a:solidFill>
                          <a:effectLst/>
                          <a:latin typeface="+mj-lt"/>
                          <a:ea typeface="Calibri"/>
                          <a:cs typeface="Times New Roman"/>
                        </a:rPr>
                        <a:t>Συμμετέχει</a:t>
                      </a:r>
                      <a:r>
                        <a:rPr lang="el-GR" sz="1600" baseline="0" dirty="0">
                          <a:solidFill>
                            <a:srgbClr val="0000FF"/>
                          </a:solidFill>
                          <a:effectLst/>
                          <a:latin typeface="+mj-lt"/>
                          <a:ea typeface="Calibri"/>
                          <a:cs typeface="Times New Roman"/>
                        </a:rPr>
                        <a:t> ενεργά στη διαδικασία μάθησης</a:t>
                      </a:r>
                      <a:endParaRPr lang="en-US" sz="1600" dirty="0">
                        <a:effectLst/>
                        <a:latin typeface="+mj-lt"/>
                        <a:ea typeface="Calibri"/>
                        <a:cs typeface="Times New Roman"/>
                      </a:endParaRPr>
                    </a:p>
                  </a:txBody>
                  <a:tcPr marL="45913" marR="45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l-GR" sz="1400" dirty="0">
                          <a:effectLst/>
                          <a:latin typeface="Calibri"/>
                          <a:ea typeface="Calibri"/>
                          <a:cs typeface="Calibri"/>
                        </a:rPr>
                        <a:t>**</a:t>
                      </a:r>
                      <a:endParaRPr lang="en-US" sz="1400" dirty="0">
                        <a:effectLst/>
                        <a:latin typeface="Calibri"/>
                        <a:ea typeface="Calibri"/>
                        <a:cs typeface="Times New Roman"/>
                      </a:endParaRPr>
                    </a:p>
                  </a:txBody>
                  <a:tcPr marL="45913" marR="459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l-GR" sz="1400" dirty="0">
                          <a:effectLst/>
                          <a:latin typeface="Calibri"/>
                          <a:ea typeface="Calibri"/>
                          <a:cs typeface="Calibri"/>
                        </a:rPr>
                        <a:t>***</a:t>
                      </a:r>
                      <a:endParaRPr lang="en-US" sz="1400" dirty="0">
                        <a:effectLst/>
                        <a:latin typeface="Calibri"/>
                        <a:ea typeface="Calibri"/>
                        <a:cs typeface="Times New Roman"/>
                      </a:endParaRPr>
                    </a:p>
                  </a:txBody>
                  <a:tcPr marL="45913" marR="459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vMerge="1">
                  <a:txBody>
                    <a:bodyPr/>
                    <a:lstStyle/>
                    <a:p>
                      <a:endParaRPr lang="en-US"/>
                    </a:p>
                  </a:txBody>
                  <a:tcPr/>
                </a:tc>
                <a:extLst>
                  <a:ext uri="{0D108BD9-81ED-4DB2-BD59-A6C34878D82A}">
                    <a16:rowId xmlns:a16="http://schemas.microsoft.com/office/drawing/2014/main" xmlns="" val="10003"/>
                  </a:ext>
                </a:extLst>
              </a:tr>
              <a:tr h="280416">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l-GR" sz="1600" dirty="0">
                          <a:solidFill>
                            <a:srgbClr val="0000FF"/>
                          </a:solidFill>
                          <a:effectLst/>
                          <a:latin typeface="+mj-lt"/>
                          <a:ea typeface="Calibri"/>
                          <a:cs typeface="Cambria"/>
                        </a:rPr>
                        <a:t>Επιμένει όταν η εργασία είναι δύσκολη</a:t>
                      </a:r>
                      <a:endParaRPr lang="en-US" sz="1600" dirty="0">
                        <a:effectLst/>
                        <a:latin typeface="+mj-lt"/>
                        <a:ea typeface="Calibri"/>
                        <a:cs typeface="Times New Roman"/>
                      </a:endParaRPr>
                    </a:p>
                  </a:txBody>
                  <a:tcPr marL="45913" marR="45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l-GR" sz="1400" dirty="0">
                          <a:effectLst/>
                          <a:latin typeface="Calibri"/>
                          <a:ea typeface="Calibri"/>
                          <a:cs typeface="Times New Roman"/>
                        </a:rPr>
                        <a:t>**</a:t>
                      </a:r>
                      <a:endParaRPr lang="en-US" sz="1400" dirty="0">
                        <a:effectLst/>
                        <a:latin typeface="Calibri"/>
                        <a:ea typeface="Calibri"/>
                        <a:cs typeface="Times New Roman"/>
                      </a:endParaRPr>
                    </a:p>
                  </a:txBody>
                  <a:tcPr marL="45913" marR="459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l-GR" sz="1400" dirty="0">
                          <a:effectLst/>
                          <a:latin typeface="Calibri"/>
                          <a:ea typeface="Calibri"/>
                          <a:cs typeface="Times New Roman"/>
                        </a:rPr>
                        <a:t>**</a:t>
                      </a:r>
                      <a:endParaRPr lang="en-US" sz="1400" dirty="0">
                        <a:effectLst/>
                        <a:latin typeface="Calibri"/>
                        <a:ea typeface="Calibri"/>
                        <a:cs typeface="Times New Roman"/>
                      </a:endParaRPr>
                    </a:p>
                  </a:txBody>
                  <a:tcPr marL="45913" marR="4591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vMerge="1">
                  <a:txBody>
                    <a:bodyPr/>
                    <a:lstStyle/>
                    <a:p>
                      <a:endParaRPr lang="en-US"/>
                    </a:p>
                  </a:txBody>
                  <a:tcPr/>
                </a:tc>
                <a:extLst>
                  <a:ext uri="{0D108BD9-81ED-4DB2-BD59-A6C34878D82A}">
                    <a16:rowId xmlns:a16="http://schemas.microsoft.com/office/drawing/2014/main" xmlns="" val="1855325864"/>
                  </a:ext>
                </a:extLst>
              </a:tr>
              <a:tr h="294717">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l-GR" sz="1600" dirty="0">
                          <a:solidFill>
                            <a:srgbClr val="0000FF"/>
                          </a:solidFill>
                          <a:latin typeface="+mj-lt"/>
                        </a:rPr>
                        <a:t>Προσπαθεί να βελτιώνεται συνεχώς</a:t>
                      </a:r>
                      <a:endParaRPr lang="en-US" sz="1600" dirty="0">
                        <a:solidFill>
                          <a:srgbClr val="0000FF"/>
                        </a:solidFill>
                        <a:latin typeface="+mj-lt"/>
                      </a:endParaRPr>
                    </a:p>
                  </a:txBody>
                  <a:tcPr marL="45913" marR="45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endParaRPr lang="en-US"/>
                    </a:p>
                  </a:txBody>
                  <a:tcPr marL="45913" marR="45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endParaRPr lang="en-US"/>
                    </a:p>
                  </a:txBody>
                  <a:tcPr marL="45913" marR="45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vMerge="1">
                  <a:txBody>
                    <a:bodyPr/>
                    <a:lstStyle/>
                    <a:p>
                      <a:endParaRPr lang="en-US"/>
                    </a:p>
                  </a:txBody>
                  <a:tcPr/>
                </a:tc>
                <a:extLst>
                  <a:ext uri="{0D108BD9-81ED-4DB2-BD59-A6C34878D82A}">
                    <a16:rowId xmlns:a16="http://schemas.microsoft.com/office/drawing/2014/main" xmlns="" val="10004"/>
                  </a:ext>
                </a:extLst>
              </a:tr>
              <a:tr h="2804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l-GR" sz="1600" dirty="0">
                          <a:solidFill>
                            <a:srgbClr val="0000FF"/>
                          </a:solidFill>
                          <a:effectLst/>
                          <a:latin typeface="+mj-lt"/>
                          <a:ea typeface="Calibri"/>
                          <a:cs typeface="Cambria"/>
                        </a:rPr>
                        <a:t>Πραγματοποιεί προσεγμένες εργασίες</a:t>
                      </a:r>
                      <a:endParaRPr lang="en-US" sz="1600" dirty="0">
                        <a:effectLst/>
                        <a:latin typeface="+mj-lt"/>
                        <a:ea typeface="Calibri"/>
                        <a:cs typeface="Times New Roman"/>
                      </a:endParaRPr>
                    </a:p>
                  </a:txBody>
                  <a:tcPr marL="45913" marR="45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endParaRPr lang="en-US"/>
                    </a:p>
                  </a:txBody>
                  <a:tcPr marL="45913" marR="45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endParaRPr lang="en-US"/>
                    </a:p>
                  </a:txBody>
                  <a:tcPr marL="45913" marR="45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vMerge="1">
                  <a:txBody>
                    <a:bodyPr/>
                    <a:lstStyle/>
                    <a:p>
                      <a:endParaRPr lang="en-US"/>
                    </a:p>
                  </a:txBody>
                  <a:tcPr/>
                </a:tc>
                <a:extLst>
                  <a:ext uri="{0D108BD9-81ED-4DB2-BD59-A6C34878D82A}">
                    <a16:rowId xmlns:a16="http://schemas.microsoft.com/office/drawing/2014/main" xmlns="" val="10005"/>
                  </a:ext>
                </a:extLst>
              </a:tr>
              <a:tr h="294717">
                <a:tc>
                  <a:txBody>
                    <a:bodyPr/>
                    <a:lstStyle/>
                    <a:p>
                      <a:r>
                        <a:rPr lang="el-GR" sz="1600" dirty="0">
                          <a:solidFill>
                            <a:srgbClr val="0000FF"/>
                          </a:solidFill>
                          <a:latin typeface="+mj-lt"/>
                        </a:rPr>
                        <a:t>Παρουσιάζει</a:t>
                      </a:r>
                      <a:r>
                        <a:rPr lang="el-GR" sz="1600" baseline="0" dirty="0">
                          <a:solidFill>
                            <a:srgbClr val="0000FF"/>
                          </a:solidFill>
                          <a:latin typeface="+mj-lt"/>
                        </a:rPr>
                        <a:t> δεξιότητες κριτικής σκέψης</a:t>
                      </a:r>
                      <a:endParaRPr lang="en-US" sz="1600" dirty="0">
                        <a:solidFill>
                          <a:srgbClr val="0000FF"/>
                        </a:solidFill>
                        <a:latin typeface="+mj-lt"/>
                      </a:endParaRPr>
                    </a:p>
                  </a:txBody>
                  <a:tcPr marL="45913" marR="45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endParaRPr lang="en-US"/>
                    </a:p>
                  </a:txBody>
                  <a:tcPr marL="45913" marR="45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endParaRPr lang="en-US"/>
                    </a:p>
                  </a:txBody>
                  <a:tcPr marL="45913" marR="45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vMerge="1">
                  <a:txBody>
                    <a:bodyPr/>
                    <a:lstStyle/>
                    <a:p>
                      <a:endParaRPr lang="en-US"/>
                    </a:p>
                  </a:txBody>
                  <a:tcPr/>
                </a:tc>
                <a:extLst>
                  <a:ext uri="{0D108BD9-81ED-4DB2-BD59-A6C34878D82A}">
                    <a16:rowId xmlns:a16="http://schemas.microsoft.com/office/drawing/2014/main" xmlns="" val="10006"/>
                  </a:ext>
                </a:extLst>
              </a:tr>
              <a:tr h="280416">
                <a:tc>
                  <a:txBody>
                    <a:bodyPr/>
                    <a:lstStyle/>
                    <a:p>
                      <a:pPr>
                        <a:lnSpc>
                          <a:spcPct val="115000"/>
                        </a:lnSpc>
                        <a:spcAft>
                          <a:spcPts val="0"/>
                        </a:spcAft>
                      </a:pPr>
                      <a:r>
                        <a:rPr lang="el-GR" sz="1600" dirty="0">
                          <a:solidFill>
                            <a:srgbClr val="0000FF"/>
                          </a:solidFill>
                          <a:effectLst/>
                          <a:latin typeface="+mj-lt"/>
                          <a:ea typeface="Calibri"/>
                          <a:cs typeface="Times New Roman"/>
                        </a:rPr>
                        <a:t>Παρουσιάζει </a:t>
                      </a:r>
                      <a:r>
                        <a:rPr lang="el-GR" sz="1600" dirty="0" err="1">
                          <a:solidFill>
                            <a:srgbClr val="0000FF"/>
                          </a:solidFill>
                          <a:effectLst/>
                          <a:latin typeface="+mj-lt"/>
                          <a:ea typeface="Calibri"/>
                          <a:cs typeface="Times New Roman"/>
                        </a:rPr>
                        <a:t>μεταγνωστικές</a:t>
                      </a:r>
                      <a:r>
                        <a:rPr lang="el-GR" sz="1600" dirty="0">
                          <a:solidFill>
                            <a:srgbClr val="0000FF"/>
                          </a:solidFill>
                          <a:effectLst/>
                          <a:latin typeface="+mj-lt"/>
                          <a:ea typeface="Calibri"/>
                          <a:cs typeface="Times New Roman"/>
                        </a:rPr>
                        <a:t> δεξιότητες</a:t>
                      </a:r>
                      <a:endParaRPr lang="en-US" sz="1600" dirty="0">
                        <a:solidFill>
                          <a:srgbClr val="0000FF"/>
                        </a:solidFill>
                        <a:effectLst/>
                        <a:latin typeface="+mj-lt"/>
                        <a:ea typeface="Calibri"/>
                        <a:cs typeface="Times New Roman"/>
                      </a:endParaRPr>
                    </a:p>
                  </a:txBody>
                  <a:tcPr marL="45913" marR="45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endParaRPr lang="en-US"/>
                    </a:p>
                  </a:txBody>
                  <a:tcPr marL="45913" marR="45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endParaRPr lang="en-US"/>
                    </a:p>
                  </a:txBody>
                  <a:tcPr marL="45913" marR="45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vMerge="1">
                  <a:txBody>
                    <a:bodyPr/>
                    <a:lstStyle/>
                    <a:p>
                      <a:endParaRPr lang="en-US"/>
                    </a:p>
                  </a:txBody>
                  <a:tcPr/>
                </a:tc>
                <a:extLst>
                  <a:ext uri="{0D108BD9-81ED-4DB2-BD59-A6C34878D82A}">
                    <a16:rowId xmlns:a16="http://schemas.microsoft.com/office/drawing/2014/main" xmlns="" val="10007"/>
                  </a:ext>
                </a:extLst>
              </a:tr>
              <a:tr h="280416">
                <a:tc gridSpan="4">
                  <a:txBody>
                    <a:bodyPr/>
                    <a:lstStyle/>
                    <a:p>
                      <a:pPr algn="ctr">
                        <a:lnSpc>
                          <a:spcPct val="115000"/>
                        </a:lnSpc>
                        <a:spcAft>
                          <a:spcPts val="0"/>
                        </a:spcAft>
                      </a:pPr>
                      <a:r>
                        <a:rPr lang="el-GR" sz="1600" b="1" dirty="0">
                          <a:solidFill>
                            <a:schemeClr val="tx1"/>
                          </a:solidFill>
                          <a:effectLst/>
                          <a:latin typeface="+mj-lt"/>
                          <a:ea typeface="Calibri"/>
                          <a:cs typeface="Times New Roman"/>
                        </a:rPr>
                        <a:t>Συναισθηματικές</a:t>
                      </a:r>
                      <a:r>
                        <a:rPr lang="el-GR" sz="1600" b="1" baseline="0" dirty="0">
                          <a:solidFill>
                            <a:schemeClr val="tx1"/>
                          </a:solidFill>
                          <a:effectLst/>
                          <a:latin typeface="+mj-lt"/>
                          <a:ea typeface="Calibri"/>
                          <a:cs typeface="Times New Roman"/>
                        </a:rPr>
                        <a:t> Συμπεριφορές</a:t>
                      </a:r>
                      <a:endParaRPr lang="en-US" sz="1600" dirty="0">
                        <a:solidFill>
                          <a:schemeClr val="tx1"/>
                        </a:solidFill>
                        <a:effectLst/>
                        <a:latin typeface="+mj-lt"/>
                        <a:ea typeface="Calibri"/>
                        <a:cs typeface="Times New Roman"/>
                      </a:endParaRPr>
                    </a:p>
                  </a:txBody>
                  <a:tcPr marL="45913" marR="45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10008"/>
                  </a:ext>
                </a:extLst>
              </a:tr>
              <a:tr h="280416">
                <a:tc>
                  <a:txBody>
                    <a:bodyPr/>
                    <a:lstStyle/>
                    <a:p>
                      <a:pPr algn="ctr">
                        <a:lnSpc>
                          <a:spcPct val="115000"/>
                        </a:lnSpc>
                        <a:spcAft>
                          <a:spcPts val="0"/>
                        </a:spcAft>
                      </a:pPr>
                      <a:r>
                        <a:rPr lang="en-US" sz="1600" dirty="0">
                          <a:effectLst/>
                          <a:latin typeface="+mj-lt"/>
                          <a:ea typeface="Calibri"/>
                          <a:cs typeface="Cambria"/>
                        </a:rPr>
                        <a:t> </a:t>
                      </a:r>
                      <a:endParaRPr lang="en-US" sz="1600" dirty="0">
                        <a:effectLst/>
                        <a:latin typeface="+mj-lt"/>
                        <a:ea typeface="Calibri"/>
                        <a:cs typeface="Times New Roman"/>
                      </a:endParaRPr>
                    </a:p>
                  </a:txBody>
                  <a:tcPr marL="45913" marR="45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lgn="ctr">
                        <a:lnSpc>
                          <a:spcPct val="115000"/>
                        </a:lnSpc>
                        <a:spcAft>
                          <a:spcPts val="0"/>
                        </a:spcAft>
                      </a:pPr>
                      <a:r>
                        <a:rPr lang="el-GR" sz="1400" b="1" dirty="0">
                          <a:effectLst/>
                          <a:latin typeface="Cambria"/>
                          <a:ea typeface="Calibri"/>
                          <a:cs typeface="Cambria"/>
                        </a:rPr>
                        <a:t>1</a:t>
                      </a:r>
                      <a:r>
                        <a:rPr lang="el-GR" sz="1400" b="1" baseline="30000" dirty="0">
                          <a:effectLst/>
                          <a:latin typeface="Cambria"/>
                          <a:ea typeface="Calibri"/>
                          <a:cs typeface="Cambria"/>
                        </a:rPr>
                        <a:t>ο</a:t>
                      </a:r>
                      <a:r>
                        <a:rPr lang="el-GR" sz="1400" b="1" dirty="0">
                          <a:effectLst/>
                          <a:latin typeface="Cambria"/>
                          <a:ea typeface="Calibri"/>
                          <a:cs typeface="Cambria"/>
                        </a:rPr>
                        <a:t> </a:t>
                      </a:r>
                      <a:r>
                        <a:rPr lang="el-GR" sz="1400" b="1" dirty="0" err="1">
                          <a:effectLst/>
                          <a:latin typeface="Cambria"/>
                          <a:ea typeface="Calibri"/>
                          <a:cs typeface="Cambria"/>
                        </a:rPr>
                        <a:t>τετρ</a:t>
                      </a:r>
                      <a:r>
                        <a:rPr lang="el-GR" sz="1400" b="1" dirty="0">
                          <a:effectLst/>
                          <a:latin typeface="Cambria"/>
                          <a:ea typeface="Calibri"/>
                          <a:cs typeface="Cambria"/>
                        </a:rPr>
                        <a:t>.</a:t>
                      </a:r>
                      <a:endParaRPr lang="en-US" sz="1400" dirty="0">
                        <a:effectLst/>
                        <a:latin typeface="Calibri"/>
                        <a:ea typeface="Calibri"/>
                        <a:cs typeface="Times New Roman"/>
                      </a:endParaRPr>
                    </a:p>
                  </a:txBody>
                  <a:tcPr marL="45913" marR="45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lgn="ctr">
                        <a:lnSpc>
                          <a:spcPct val="115000"/>
                        </a:lnSpc>
                        <a:spcAft>
                          <a:spcPts val="0"/>
                        </a:spcAft>
                      </a:pPr>
                      <a:r>
                        <a:rPr lang="el-GR" sz="1400" b="1" dirty="0">
                          <a:effectLst/>
                          <a:latin typeface="Cambria"/>
                          <a:ea typeface="Calibri"/>
                          <a:cs typeface="Cambria"/>
                        </a:rPr>
                        <a:t>2</a:t>
                      </a:r>
                      <a:r>
                        <a:rPr lang="el-GR" sz="1400" b="1" baseline="30000" dirty="0">
                          <a:effectLst/>
                          <a:latin typeface="Cambria"/>
                          <a:ea typeface="Calibri"/>
                          <a:cs typeface="Cambria"/>
                        </a:rPr>
                        <a:t>ο</a:t>
                      </a:r>
                      <a:r>
                        <a:rPr lang="el-GR" sz="1400" b="1" dirty="0">
                          <a:effectLst/>
                          <a:latin typeface="Cambria"/>
                          <a:ea typeface="Calibri"/>
                          <a:cs typeface="Cambria"/>
                        </a:rPr>
                        <a:t> </a:t>
                      </a:r>
                      <a:r>
                        <a:rPr lang="el-GR" sz="1400" b="1" dirty="0" err="1">
                          <a:effectLst/>
                          <a:latin typeface="Cambria"/>
                          <a:ea typeface="Calibri"/>
                          <a:cs typeface="Cambria"/>
                        </a:rPr>
                        <a:t>τετρ</a:t>
                      </a:r>
                      <a:r>
                        <a:rPr lang="en-US" sz="1400" b="1" dirty="0">
                          <a:effectLst/>
                          <a:latin typeface="Cambria"/>
                          <a:ea typeface="Calibri"/>
                          <a:cs typeface="Cambria"/>
                        </a:rPr>
                        <a:t>.</a:t>
                      </a:r>
                      <a:endParaRPr lang="en-US" sz="1400" dirty="0">
                        <a:effectLst/>
                        <a:latin typeface="Calibri"/>
                        <a:ea typeface="Calibri"/>
                        <a:cs typeface="Times New Roman"/>
                      </a:endParaRPr>
                    </a:p>
                  </a:txBody>
                  <a:tcPr marL="45913" marR="45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lgn="ctr">
                        <a:lnSpc>
                          <a:spcPct val="115000"/>
                        </a:lnSpc>
                        <a:spcAft>
                          <a:spcPts val="0"/>
                        </a:spcAft>
                      </a:pPr>
                      <a:r>
                        <a:rPr lang="el-GR" sz="1400" dirty="0">
                          <a:effectLst/>
                          <a:latin typeface="Cambria"/>
                          <a:ea typeface="Calibri"/>
                          <a:cs typeface="Cambria"/>
                        </a:rPr>
                        <a:t>Παρατηρήσεις-Σχόλια</a:t>
                      </a:r>
                      <a:endParaRPr lang="en-US" sz="1400" dirty="0">
                        <a:effectLst/>
                        <a:latin typeface="Calibri"/>
                        <a:ea typeface="Calibri"/>
                        <a:cs typeface="Times New Roman"/>
                      </a:endParaRPr>
                    </a:p>
                  </a:txBody>
                  <a:tcPr marL="45913" marR="45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extLst>
                  <a:ext uri="{0D108BD9-81ED-4DB2-BD59-A6C34878D82A}">
                    <a16:rowId xmlns:a16="http://schemas.microsoft.com/office/drawing/2014/main" xmlns="" val="10009"/>
                  </a:ext>
                </a:extLst>
              </a:tr>
              <a:tr h="280416">
                <a:tc>
                  <a:txBody>
                    <a:bodyPr/>
                    <a:lstStyle/>
                    <a:p>
                      <a:pPr>
                        <a:lnSpc>
                          <a:spcPct val="115000"/>
                        </a:lnSpc>
                        <a:spcAft>
                          <a:spcPts val="0"/>
                        </a:spcAft>
                      </a:pPr>
                      <a:r>
                        <a:rPr lang="el-GR" sz="1600" dirty="0">
                          <a:solidFill>
                            <a:srgbClr val="0000FF"/>
                          </a:solidFill>
                          <a:effectLst/>
                          <a:latin typeface="+mj-lt"/>
                          <a:ea typeface="Calibri"/>
                          <a:cs typeface="Cambria"/>
                        </a:rPr>
                        <a:t>Δείχνει</a:t>
                      </a:r>
                      <a:r>
                        <a:rPr lang="el-GR" sz="1600" baseline="0" dirty="0">
                          <a:solidFill>
                            <a:srgbClr val="0000FF"/>
                          </a:solidFill>
                          <a:effectLst/>
                          <a:latin typeface="+mj-lt"/>
                          <a:ea typeface="Calibri"/>
                          <a:cs typeface="Cambria"/>
                        </a:rPr>
                        <a:t> να του/της</a:t>
                      </a:r>
                      <a:r>
                        <a:rPr lang="el-GR" sz="1600" dirty="0">
                          <a:solidFill>
                            <a:srgbClr val="0000FF"/>
                          </a:solidFill>
                          <a:effectLst/>
                          <a:latin typeface="+mj-lt"/>
                          <a:ea typeface="Calibri"/>
                          <a:cs typeface="Cambria"/>
                        </a:rPr>
                        <a:t> αρέσει το σχολείο</a:t>
                      </a:r>
                      <a:endParaRPr lang="en-US" sz="1600" dirty="0">
                        <a:effectLst/>
                        <a:latin typeface="+mj-lt"/>
                        <a:ea typeface="Calibri"/>
                        <a:cs typeface="Times New Roman"/>
                      </a:endParaRPr>
                    </a:p>
                  </a:txBody>
                  <a:tcPr marL="45913" marR="45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l-GR" sz="1400" dirty="0">
                          <a:effectLst/>
                          <a:latin typeface="Cambria"/>
                          <a:ea typeface="Calibri"/>
                          <a:cs typeface="Cambria"/>
                        </a:rPr>
                        <a:t> </a:t>
                      </a:r>
                      <a:endParaRPr lang="en-US" sz="1400" dirty="0">
                        <a:effectLst/>
                        <a:latin typeface="Calibri"/>
                        <a:ea typeface="Calibri"/>
                        <a:cs typeface="Times New Roman"/>
                      </a:endParaRPr>
                    </a:p>
                  </a:txBody>
                  <a:tcPr marL="45913" marR="45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l-GR" sz="1400" dirty="0">
                          <a:effectLst/>
                          <a:latin typeface="Cambria"/>
                          <a:ea typeface="Calibri"/>
                          <a:cs typeface="Cambria"/>
                        </a:rPr>
                        <a:t> </a:t>
                      </a:r>
                      <a:endParaRPr lang="en-US" sz="1400" dirty="0">
                        <a:effectLst/>
                        <a:latin typeface="Calibri"/>
                        <a:ea typeface="Calibri"/>
                        <a:cs typeface="Times New Roman"/>
                      </a:endParaRPr>
                    </a:p>
                  </a:txBody>
                  <a:tcPr marL="45913" marR="45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rowSpan="5">
                  <a:txBody>
                    <a:bodyPr/>
                    <a:lstStyle/>
                    <a:p>
                      <a:pPr>
                        <a:lnSpc>
                          <a:spcPct val="115000"/>
                        </a:lnSpc>
                        <a:spcAft>
                          <a:spcPts val="0"/>
                        </a:spcAft>
                      </a:pPr>
                      <a:r>
                        <a:rPr lang="el-GR" sz="1400" dirty="0">
                          <a:effectLst/>
                          <a:latin typeface="Cambria"/>
                          <a:ea typeface="Calibri"/>
                          <a:cs typeface="Cambria"/>
                        </a:rPr>
                        <a:t> </a:t>
                      </a:r>
                      <a:endParaRPr lang="en-US" sz="1400" dirty="0">
                        <a:effectLst/>
                        <a:latin typeface="Calibri"/>
                        <a:ea typeface="Calibri"/>
                        <a:cs typeface="Times New Roman"/>
                      </a:endParaRPr>
                    </a:p>
                  </a:txBody>
                  <a:tcPr marL="45913" marR="45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0"/>
                  </a:ext>
                </a:extLst>
              </a:tr>
              <a:tr h="280416">
                <a:tc>
                  <a:txBody>
                    <a:bodyPr/>
                    <a:lstStyle/>
                    <a:p>
                      <a:pPr>
                        <a:lnSpc>
                          <a:spcPct val="115000"/>
                        </a:lnSpc>
                        <a:spcAft>
                          <a:spcPts val="0"/>
                        </a:spcAft>
                      </a:pPr>
                      <a:r>
                        <a:rPr lang="el-GR" sz="1600" dirty="0">
                          <a:solidFill>
                            <a:srgbClr val="0000FF"/>
                          </a:solidFill>
                          <a:effectLst/>
                          <a:latin typeface="+mj-lt"/>
                          <a:ea typeface="Calibri"/>
                          <a:cs typeface="Times New Roman"/>
                        </a:rPr>
                        <a:t>Εκφράζει</a:t>
                      </a:r>
                      <a:r>
                        <a:rPr lang="el-GR" sz="1600" baseline="0" dirty="0">
                          <a:solidFill>
                            <a:srgbClr val="0000FF"/>
                          </a:solidFill>
                          <a:effectLst/>
                          <a:latin typeface="+mj-lt"/>
                          <a:ea typeface="Calibri"/>
                          <a:cs typeface="Times New Roman"/>
                        </a:rPr>
                        <a:t> και ελέγχει τα συναισθήματά του/της</a:t>
                      </a:r>
                      <a:endParaRPr lang="en-US" sz="1600" dirty="0">
                        <a:solidFill>
                          <a:srgbClr val="0000FF"/>
                        </a:solidFill>
                        <a:effectLst/>
                        <a:latin typeface="+mj-lt"/>
                        <a:ea typeface="Calibri"/>
                        <a:cs typeface="Times New Roman"/>
                      </a:endParaRPr>
                    </a:p>
                  </a:txBody>
                  <a:tcPr marL="45913" marR="45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400" dirty="0">
                          <a:effectLst/>
                          <a:latin typeface="Cambria"/>
                          <a:ea typeface="Calibri"/>
                          <a:cs typeface="Cambria"/>
                        </a:rPr>
                        <a:t> </a:t>
                      </a:r>
                      <a:endParaRPr lang="en-US" sz="1400" dirty="0">
                        <a:effectLst/>
                        <a:latin typeface="Calibri"/>
                        <a:ea typeface="Calibri"/>
                        <a:cs typeface="Times New Roman"/>
                      </a:endParaRPr>
                    </a:p>
                  </a:txBody>
                  <a:tcPr marL="45913" marR="45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400" dirty="0">
                          <a:effectLst/>
                          <a:latin typeface="Cambria"/>
                          <a:ea typeface="Calibri"/>
                          <a:cs typeface="Cambria"/>
                        </a:rPr>
                        <a:t> </a:t>
                      </a:r>
                      <a:endParaRPr lang="en-US" sz="1400" dirty="0">
                        <a:effectLst/>
                        <a:latin typeface="Calibri"/>
                        <a:ea typeface="Calibri"/>
                        <a:cs typeface="Times New Roman"/>
                      </a:endParaRPr>
                    </a:p>
                  </a:txBody>
                  <a:tcPr marL="45913" marR="45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vMerge="1">
                  <a:txBody>
                    <a:bodyPr/>
                    <a:lstStyle/>
                    <a:p>
                      <a:endParaRPr lang="en-US"/>
                    </a:p>
                  </a:txBody>
                  <a:tcPr/>
                </a:tc>
                <a:extLst>
                  <a:ext uri="{0D108BD9-81ED-4DB2-BD59-A6C34878D82A}">
                    <a16:rowId xmlns:a16="http://schemas.microsoft.com/office/drawing/2014/main" xmlns="" val="10011"/>
                  </a:ext>
                </a:extLst>
              </a:tr>
              <a:tr h="280416">
                <a:tc>
                  <a:txBody>
                    <a:bodyPr/>
                    <a:lstStyle/>
                    <a:p>
                      <a:pPr>
                        <a:lnSpc>
                          <a:spcPct val="115000"/>
                        </a:lnSpc>
                        <a:spcAft>
                          <a:spcPts val="0"/>
                        </a:spcAft>
                      </a:pPr>
                      <a:r>
                        <a:rPr lang="el-GR" sz="1600" dirty="0">
                          <a:solidFill>
                            <a:srgbClr val="0000FF"/>
                          </a:solidFill>
                          <a:effectLst/>
                          <a:latin typeface="+mj-lt"/>
                          <a:ea typeface="Calibri"/>
                          <a:cs typeface="Times New Roman"/>
                        </a:rPr>
                        <a:t>Διαθέτει αυτοπεποίθηση</a:t>
                      </a:r>
                      <a:endParaRPr lang="en-US" sz="1600" dirty="0">
                        <a:solidFill>
                          <a:srgbClr val="0000FF"/>
                        </a:solidFill>
                        <a:effectLst/>
                        <a:latin typeface="+mj-lt"/>
                        <a:ea typeface="Calibri"/>
                        <a:cs typeface="Times New Roman"/>
                      </a:endParaRPr>
                    </a:p>
                  </a:txBody>
                  <a:tcPr marL="45913" marR="45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endParaRPr lang="en-US"/>
                    </a:p>
                  </a:txBody>
                  <a:tcPr marL="45913" marR="45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endParaRPr lang="en-US"/>
                    </a:p>
                  </a:txBody>
                  <a:tcPr marL="45913" marR="45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vMerge="1">
                  <a:txBody>
                    <a:bodyPr/>
                    <a:lstStyle/>
                    <a:p>
                      <a:endParaRPr lang="en-US"/>
                    </a:p>
                  </a:txBody>
                  <a:tcPr/>
                </a:tc>
                <a:extLst>
                  <a:ext uri="{0D108BD9-81ED-4DB2-BD59-A6C34878D82A}">
                    <a16:rowId xmlns:a16="http://schemas.microsoft.com/office/drawing/2014/main" xmlns="" val="3026247900"/>
                  </a:ext>
                </a:extLst>
              </a:tr>
              <a:tr h="280416">
                <a:tc>
                  <a:txBody>
                    <a:bodyPr/>
                    <a:lstStyle/>
                    <a:p>
                      <a:pPr>
                        <a:lnSpc>
                          <a:spcPct val="115000"/>
                        </a:lnSpc>
                        <a:spcAft>
                          <a:spcPts val="0"/>
                        </a:spcAft>
                      </a:pPr>
                      <a:r>
                        <a:rPr lang="el-GR" sz="1600" dirty="0">
                          <a:solidFill>
                            <a:srgbClr val="0000FF"/>
                          </a:solidFill>
                          <a:effectLst/>
                          <a:latin typeface="+mj-lt"/>
                          <a:ea typeface="Calibri"/>
                          <a:cs typeface="Cambria"/>
                        </a:rPr>
                        <a:t>Παρουσιάζει</a:t>
                      </a:r>
                      <a:r>
                        <a:rPr lang="el-GR" sz="1600" baseline="0" dirty="0">
                          <a:solidFill>
                            <a:srgbClr val="0000FF"/>
                          </a:solidFill>
                          <a:effectLst/>
                          <a:latin typeface="+mj-lt"/>
                          <a:ea typeface="Calibri"/>
                          <a:cs typeface="Cambria"/>
                        </a:rPr>
                        <a:t> δεξιότητες </a:t>
                      </a:r>
                      <a:r>
                        <a:rPr lang="el-GR" sz="1600" baseline="0" dirty="0" err="1">
                          <a:solidFill>
                            <a:srgbClr val="0000FF"/>
                          </a:solidFill>
                          <a:effectLst/>
                          <a:latin typeface="+mj-lt"/>
                          <a:ea typeface="Calibri"/>
                          <a:cs typeface="Cambria"/>
                        </a:rPr>
                        <a:t>ενσυναίσθησης</a:t>
                      </a:r>
                      <a:endParaRPr lang="en-US" sz="1600" dirty="0">
                        <a:effectLst/>
                        <a:latin typeface="+mj-lt"/>
                        <a:ea typeface="Calibri"/>
                        <a:cs typeface="Times New Roman"/>
                      </a:endParaRPr>
                    </a:p>
                  </a:txBody>
                  <a:tcPr marL="45913" marR="45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endParaRPr lang="en-US"/>
                    </a:p>
                  </a:txBody>
                  <a:tcPr marL="45913" marR="45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endParaRPr lang="en-US"/>
                    </a:p>
                  </a:txBody>
                  <a:tcPr marL="45913" marR="45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vMerge="1">
                  <a:txBody>
                    <a:bodyPr/>
                    <a:lstStyle/>
                    <a:p>
                      <a:endParaRPr lang="en-US"/>
                    </a:p>
                  </a:txBody>
                  <a:tcPr/>
                </a:tc>
                <a:extLst>
                  <a:ext uri="{0D108BD9-81ED-4DB2-BD59-A6C34878D82A}">
                    <a16:rowId xmlns:a16="http://schemas.microsoft.com/office/drawing/2014/main" xmlns="" val="10012"/>
                  </a:ext>
                </a:extLst>
              </a:tr>
              <a:tr h="280416">
                <a:tc>
                  <a:txBody>
                    <a:bodyPr/>
                    <a:lstStyle/>
                    <a:p>
                      <a:pPr>
                        <a:lnSpc>
                          <a:spcPct val="115000"/>
                        </a:lnSpc>
                        <a:spcAft>
                          <a:spcPts val="0"/>
                        </a:spcAft>
                      </a:pPr>
                      <a:r>
                        <a:rPr lang="el-GR" sz="1600" dirty="0">
                          <a:solidFill>
                            <a:srgbClr val="0000FF"/>
                          </a:solidFill>
                          <a:effectLst/>
                          <a:latin typeface="+mj-lt"/>
                          <a:ea typeface="Calibri"/>
                          <a:cs typeface="Times New Roman"/>
                        </a:rPr>
                        <a:t>Διαθέτει</a:t>
                      </a:r>
                      <a:r>
                        <a:rPr lang="el-GR" sz="1600" baseline="0" dirty="0">
                          <a:solidFill>
                            <a:srgbClr val="0000FF"/>
                          </a:solidFill>
                          <a:effectLst/>
                          <a:latin typeface="+mj-lt"/>
                          <a:ea typeface="Calibri"/>
                          <a:cs typeface="Times New Roman"/>
                        </a:rPr>
                        <a:t> αυτοεκτίμηση</a:t>
                      </a:r>
                      <a:endParaRPr lang="en-US" sz="1600" dirty="0">
                        <a:effectLst/>
                        <a:latin typeface="+mj-lt"/>
                        <a:ea typeface="Calibri"/>
                        <a:cs typeface="Times New Roman"/>
                      </a:endParaRPr>
                    </a:p>
                  </a:txBody>
                  <a:tcPr marL="45913" marR="45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400">
                          <a:effectLst/>
                          <a:latin typeface="Cambria"/>
                          <a:ea typeface="Calibri"/>
                          <a:cs typeface="Cambria"/>
                        </a:rPr>
                        <a:t> </a:t>
                      </a:r>
                      <a:endParaRPr lang="en-US" sz="1400">
                        <a:effectLst/>
                        <a:latin typeface="Calibri"/>
                        <a:ea typeface="Calibri"/>
                        <a:cs typeface="Times New Roman"/>
                      </a:endParaRPr>
                    </a:p>
                  </a:txBody>
                  <a:tcPr marL="45913" marR="45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400" dirty="0">
                          <a:effectLst/>
                          <a:latin typeface="Cambria"/>
                          <a:ea typeface="Calibri"/>
                          <a:cs typeface="Cambria"/>
                        </a:rPr>
                        <a:t> </a:t>
                      </a:r>
                      <a:endParaRPr lang="en-US" sz="1400" dirty="0">
                        <a:effectLst/>
                        <a:latin typeface="Calibri"/>
                        <a:ea typeface="Calibri"/>
                        <a:cs typeface="Times New Roman"/>
                      </a:endParaRPr>
                    </a:p>
                  </a:txBody>
                  <a:tcPr marL="45913" marR="45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vMerge="1">
                  <a:txBody>
                    <a:bodyPr/>
                    <a:lstStyle/>
                    <a:p>
                      <a:endParaRPr lang="en-US"/>
                    </a:p>
                  </a:txBody>
                  <a:tcPr/>
                </a:tc>
                <a:extLst>
                  <a:ext uri="{0D108BD9-81ED-4DB2-BD59-A6C34878D82A}">
                    <a16:rowId xmlns:a16="http://schemas.microsoft.com/office/drawing/2014/main" xmlns="" val="10013"/>
                  </a:ext>
                </a:extLst>
              </a:tr>
              <a:tr h="280416">
                <a:tc gridSpan="4">
                  <a:txBody>
                    <a:bodyPr/>
                    <a:lstStyle/>
                    <a:p>
                      <a:pPr algn="ctr">
                        <a:lnSpc>
                          <a:spcPct val="115000"/>
                        </a:lnSpc>
                        <a:spcAft>
                          <a:spcPts val="0"/>
                        </a:spcAft>
                      </a:pPr>
                      <a:r>
                        <a:rPr lang="el-GR" sz="1600" b="1" dirty="0">
                          <a:solidFill>
                            <a:schemeClr val="tx1"/>
                          </a:solidFill>
                          <a:effectLst/>
                          <a:latin typeface="+mj-lt"/>
                          <a:ea typeface="Calibri"/>
                          <a:cs typeface="Cambria"/>
                        </a:rPr>
                        <a:t>Κοινωνικές Συμπεριφορές</a:t>
                      </a:r>
                      <a:endParaRPr lang="en-US" sz="1600" dirty="0">
                        <a:solidFill>
                          <a:schemeClr val="tx1"/>
                        </a:solidFill>
                        <a:effectLst/>
                        <a:latin typeface="+mj-lt"/>
                        <a:ea typeface="Calibri"/>
                        <a:cs typeface="Times New Roman"/>
                      </a:endParaRPr>
                    </a:p>
                  </a:txBody>
                  <a:tcPr marL="45913" marR="45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10014"/>
                  </a:ext>
                </a:extLst>
              </a:tr>
              <a:tr h="280416">
                <a:tc>
                  <a:txBody>
                    <a:bodyPr/>
                    <a:lstStyle/>
                    <a:p>
                      <a:pPr algn="ctr">
                        <a:lnSpc>
                          <a:spcPct val="115000"/>
                        </a:lnSpc>
                        <a:spcAft>
                          <a:spcPts val="0"/>
                        </a:spcAft>
                      </a:pPr>
                      <a:r>
                        <a:rPr lang="el-GR" sz="1600" dirty="0">
                          <a:effectLst/>
                          <a:latin typeface="+mj-lt"/>
                          <a:ea typeface="Calibri"/>
                          <a:cs typeface="Cambria"/>
                        </a:rPr>
                        <a:t> </a:t>
                      </a:r>
                      <a:endParaRPr lang="en-US" sz="1600" dirty="0">
                        <a:effectLst/>
                        <a:latin typeface="+mj-lt"/>
                        <a:ea typeface="Calibri"/>
                        <a:cs typeface="Times New Roman"/>
                      </a:endParaRPr>
                    </a:p>
                  </a:txBody>
                  <a:tcPr marL="45913" marR="45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lgn="ctr">
                        <a:lnSpc>
                          <a:spcPct val="115000"/>
                        </a:lnSpc>
                        <a:spcAft>
                          <a:spcPts val="0"/>
                        </a:spcAft>
                      </a:pPr>
                      <a:r>
                        <a:rPr lang="el-GR" sz="1400" b="1" dirty="0">
                          <a:effectLst/>
                          <a:latin typeface="Cambria"/>
                          <a:ea typeface="Calibri"/>
                          <a:cs typeface="Cambria"/>
                        </a:rPr>
                        <a:t>1</a:t>
                      </a:r>
                      <a:r>
                        <a:rPr lang="el-GR" sz="1400" b="1" baseline="30000" dirty="0">
                          <a:effectLst/>
                          <a:latin typeface="Cambria"/>
                          <a:ea typeface="Calibri"/>
                          <a:cs typeface="Cambria"/>
                        </a:rPr>
                        <a:t>ο</a:t>
                      </a:r>
                      <a:r>
                        <a:rPr lang="el-GR" sz="1400" b="1" dirty="0">
                          <a:effectLst/>
                          <a:latin typeface="Cambria"/>
                          <a:ea typeface="Calibri"/>
                          <a:cs typeface="Cambria"/>
                        </a:rPr>
                        <a:t> </a:t>
                      </a:r>
                      <a:r>
                        <a:rPr lang="el-GR" sz="1400" b="1" dirty="0" err="1">
                          <a:effectLst/>
                          <a:latin typeface="Cambria"/>
                          <a:ea typeface="Calibri"/>
                          <a:cs typeface="Cambria"/>
                        </a:rPr>
                        <a:t>τετρ</a:t>
                      </a:r>
                      <a:r>
                        <a:rPr lang="el-GR" sz="1400" b="1" dirty="0">
                          <a:effectLst/>
                          <a:latin typeface="Cambria"/>
                          <a:ea typeface="Calibri"/>
                          <a:cs typeface="Cambria"/>
                        </a:rPr>
                        <a:t>.</a:t>
                      </a:r>
                      <a:endParaRPr lang="en-US" sz="1400" dirty="0">
                        <a:effectLst/>
                        <a:latin typeface="Calibri"/>
                        <a:ea typeface="Calibri"/>
                        <a:cs typeface="Times New Roman"/>
                      </a:endParaRPr>
                    </a:p>
                  </a:txBody>
                  <a:tcPr marL="45913" marR="45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lgn="ctr">
                        <a:lnSpc>
                          <a:spcPct val="115000"/>
                        </a:lnSpc>
                        <a:spcAft>
                          <a:spcPts val="0"/>
                        </a:spcAft>
                      </a:pPr>
                      <a:r>
                        <a:rPr lang="el-GR" sz="1400" b="1" dirty="0">
                          <a:effectLst/>
                          <a:latin typeface="Cambria"/>
                          <a:ea typeface="Calibri"/>
                          <a:cs typeface="Cambria"/>
                        </a:rPr>
                        <a:t>2</a:t>
                      </a:r>
                      <a:r>
                        <a:rPr lang="el-GR" sz="1400" b="1" baseline="30000" dirty="0">
                          <a:effectLst/>
                          <a:latin typeface="Cambria"/>
                          <a:ea typeface="Calibri"/>
                          <a:cs typeface="Cambria"/>
                        </a:rPr>
                        <a:t>ο</a:t>
                      </a:r>
                      <a:r>
                        <a:rPr lang="el-GR" sz="1400" b="1" dirty="0">
                          <a:effectLst/>
                          <a:latin typeface="Cambria"/>
                          <a:ea typeface="Calibri"/>
                          <a:cs typeface="Cambria"/>
                        </a:rPr>
                        <a:t> </a:t>
                      </a:r>
                      <a:r>
                        <a:rPr lang="el-GR" sz="1400" b="1" dirty="0" err="1">
                          <a:effectLst/>
                          <a:latin typeface="Cambria"/>
                          <a:ea typeface="Calibri"/>
                          <a:cs typeface="Cambria"/>
                        </a:rPr>
                        <a:t>τετρ</a:t>
                      </a:r>
                      <a:r>
                        <a:rPr lang="el-GR" sz="1400" b="1" dirty="0">
                          <a:effectLst/>
                          <a:latin typeface="Cambria"/>
                          <a:ea typeface="Calibri"/>
                          <a:cs typeface="Cambria"/>
                        </a:rPr>
                        <a:t>.</a:t>
                      </a:r>
                      <a:endParaRPr lang="en-US" sz="1400" dirty="0">
                        <a:effectLst/>
                        <a:latin typeface="Calibri"/>
                        <a:ea typeface="Calibri"/>
                        <a:cs typeface="Times New Roman"/>
                      </a:endParaRPr>
                    </a:p>
                  </a:txBody>
                  <a:tcPr marL="45913" marR="45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lgn="ctr">
                        <a:lnSpc>
                          <a:spcPct val="115000"/>
                        </a:lnSpc>
                        <a:spcAft>
                          <a:spcPts val="0"/>
                        </a:spcAft>
                      </a:pPr>
                      <a:r>
                        <a:rPr lang="el-GR" sz="1400" dirty="0">
                          <a:effectLst/>
                          <a:latin typeface="Cambria"/>
                          <a:ea typeface="Calibri"/>
                          <a:cs typeface="Cambria"/>
                        </a:rPr>
                        <a:t>Παρατηρήσεις-Σχόλια</a:t>
                      </a:r>
                      <a:endParaRPr lang="en-US" sz="1400" dirty="0">
                        <a:effectLst/>
                        <a:latin typeface="Calibri"/>
                        <a:ea typeface="Calibri"/>
                        <a:cs typeface="Times New Roman"/>
                      </a:endParaRPr>
                    </a:p>
                  </a:txBody>
                  <a:tcPr marL="45913" marR="45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extLst>
                  <a:ext uri="{0D108BD9-81ED-4DB2-BD59-A6C34878D82A}">
                    <a16:rowId xmlns:a16="http://schemas.microsoft.com/office/drawing/2014/main" xmlns="" val="10015"/>
                  </a:ext>
                </a:extLst>
              </a:tr>
              <a:tr h="280416">
                <a:tc>
                  <a:txBody>
                    <a:bodyPr/>
                    <a:lstStyle/>
                    <a:p>
                      <a:pPr>
                        <a:lnSpc>
                          <a:spcPct val="115000"/>
                        </a:lnSpc>
                        <a:spcAft>
                          <a:spcPts val="0"/>
                        </a:spcAft>
                      </a:pPr>
                      <a:r>
                        <a:rPr lang="el-GR" sz="1600" dirty="0">
                          <a:solidFill>
                            <a:srgbClr val="0000FF"/>
                          </a:solidFill>
                          <a:effectLst/>
                          <a:latin typeface="+mj-lt"/>
                          <a:ea typeface="Calibri"/>
                          <a:cs typeface="Cambria"/>
                        </a:rPr>
                        <a:t>Σέβεται τους κανόνες της τάξης</a:t>
                      </a:r>
                      <a:endParaRPr lang="en-US" sz="1600" dirty="0">
                        <a:effectLst/>
                        <a:latin typeface="+mj-lt"/>
                        <a:ea typeface="Calibri"/>
                        <a:cs typeface="Times New Roman"/>
                      </a:endParaRPr>
                    </a:p>
                  </a:txBody>
                  <a:tcPr marL="45913" marR="45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l-GR" sz="1400" dirty="0">
                          <a:effectLst/>
                          <a:latin typeface="Cambria"/>
                          <a:ea typeface="Calibri"/>
                          <a:cs typeface="Cambria"/>
                        </a:rPr>
                        <a:t> </a:t>
                      </a:r>
                      <a:endParaRPr lang="en-US" sz="1400" dirty="0">
                        <a:effectLst/>
                        <a:latin typeface="Calibri"/>
                        <a:ea typeface="Calibri"/>
                        <a:cs typeface="Times New Roman"/>
                      </a:endParaRPr>
                    </a:p>
                  </a:txBody>
                  <a:tcPr marL="45913" marR="45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l-GR" sz="1400" dirty="0">
                          <a:effectLst/>
                          <a:latin typeface="Cambria"/>
                          <a:ea typeface="Calibri"/>
                          <a:cs typeface="Cambria"/>
                        </a:rPr>
                        <a:t> </a:t>
                      </a:r>
                      <a:endParaRPr lang="en-US" sz="1400" dirty="0">
                        <a:effectLst/>
                        <a:latin typeface="Calibri"/>
                        <a:ea typeface="Calibri"/>
                        <a:cs typeface="Times New Roman"/>
                      </a:endParaRPr>
                    </a:p>
                  </a:txBody>
                  <a:tcPr marL="45913" marR="45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rowSpan="5">
                  <a:txBody>
                    <a:bodyPr/>
                    <a:lstStyle/>
                    <a:p>
                      <a:pPr>
                        <a:lnSpc>
                          <a:spcPct val="115000"/>
                        </a:lnSpc>
                        <a:spcAft>
                          <a:spcPts val="0"/>
                        </a:spcAft>
                      </a:pPr>
                      <a:r>
                        <a:rPr lang="el-GR" sz="1400" dirty="0">
                          <a:effectLst/>
                          <a:latin typeface="Cambria"/>
                          <a:ea typeface="Calibri"/>
                          <a:cs typeface="Cambria"/>
                        </a:rPr>
                        <a:t> </a:t>
                      </a:r>
                      <a:endParaRPr lang="en-US" sz="1400" dirty="0">
                        <a:effectLst/>
                        <a:latin typeface="Calibri"/>
                        <a:ea typeface="Calibri"/>
                        <a:cs typeface="Times New Roman"/>
                      </a:endParaRPr>
                    </a:p>
                  </a:txBody>
                  <a:tcPr marL="45913" marR="45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6"/>
                  </a:ext>
                </a:extLst>
              </a:tr>
              <a:tr h="280416">
                <a:tc>
                  <a:txBody>
                    <a:bodyPr/>
                    <a:lstStyle/>
                    <a:p>
                      <a:pPr>
                        <a:lnSpc>
                          <a:spcPct val="115000"/>
                        </a:lnSpc>
                        <a:spcAft>
                          <a:spcPts val="0"/>
                        </a:spcAft>
                      </a:pPr>
                      <a:r>
                        <a:rPr lang="el-GR" sz="1600" dirty="0">
                          <a:solidFill>
                            <a:srgbClr val="0000FF"/>
                          </a:solidFill>
                          <a:effectLst/>
                          <a:latin typeface="+mj-lt"/>
                          <a:ea typeface="Calibri"/>
                          <a:cs typeface="Cambria"/>
                        </a:rPr>
                        <a:t>Σέβεται τους κανόνες του σχολείου</a:t>
                      </a:r>
                      <a:endParaRPr lang="en-US" sz="1600" dirty="0">
                        <a:effectLst/>
                        <a:latin typeface="+mj-lt"/>
                        <a:ea typeface="Calibri"/>
                        <a:cs typeface="Times New Roman"/>
                      </a:endParaRPr>
                    </a:p>
                  </a:txBody>
                  <a:tcPr marL="45913" marR="45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l-GR" sz="1400" dirty="0">
                          <a:effectLst/>
                          <a:latin typeface="Cambria"/>
                          <a:ea typeface="Calibri"/>
                          <a:cs typeface="Cambria"/>
                        </a:rPr>
                        <a:t> </a:t>
                      </a:r>
                      <a:endParaRPr lang="en-US" sz="1400" dirty="0">
                        <a:effectLst/>
                        <a:latin typeface="Calibri"/>
                        <a:ea typeface="Calibri"/>
                        <a:cs typeface="Times New Roman"/>
                      </a:endParaRPr>
                    </a:p>
                  </a:txBody>
                  <a:tcPr marL="45913" marR="45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l-GR" sz="1400" dirty="0">
                          <a:effectLst/>
                          <a:latin typeface="Cambria"/>
                          <a:ea typeface="Calibri"/>
                          <a:cs typeface="Cambria"/>
                        </a:rPr>
                        <a:t> </a:t>
                      </a:r>
                      <a:endParaRPr lang="en-US" sz="1400" dirty="0">
                        <a:effectLst/>
                        <a:latin typeface="Calibri"/>
                        <a:ea typeface="Calibri"/>
                        <a:cs typeface="Times New Roman"/>
                      </a:endParaRPr>
                    </a:p>
                  </a:txBody>
                  <a:tcPr marL="45913" marR="45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vMerge="1">
                  <a:txBody>
                    <a:bodyPr/>
                    <a:lstStyle/>
                    <a:p>
                      <a:endParaRPr lang="en-US"/>
                    </a:p>
                  </a:txBody>
                  <a:tcPr/>
                </a:tc>
                <a:extLst>
                  <a:ext uri="{0D108BD9-81ED-4DB2-BD59-A6C34878D82A}">
                    <a16:rowId xmlns:a16="http://schemas.microsoft.com/office/drawing/2014/main" xmlns="" val="10017"/>
                  </a:ext>
                </a:extLst>
              </a:tr>
              <a:tr h="280416">
                <a:tc>
                  <a:txBody>
                    <a:bodyPr/>
                    <a:lstStyle/>
                    <a:p>
                      <a:pPr>
                        <a:lnSpc>
                          <a:spcPct val="115000"/>
                        </a:lnSpc>
                        <a:spcAft>
                          <a:spcPts val="0"/>
                        </a:spcAft>
                      </a:pPr>
                      <a:r>
                        <a:rPr lang="el-GR" sz="1600" dirty="0">
                          <a:solidFill>
                            <a:srgbClr val="0000FF"/>
                          </a:solidFill>
                          <a:effectLst/>
                          <a:latin typeface="+mj-lt"/>
                          <a:ea typeface="Calibri"/>
                          <a:cs typeface="Cambria"/>
                        </a:rPr>
                        <a:t>Επικοινωνεί και συνεργάζεται με τους άλλους</a:t>
                      </a:r>
                      <a:endParaRPr lang="en-US" sz="1600" dirty="0">
                        <a:effectLst/>
                        <a:latin typeface="+mj-lt"/>
                        <a:ea typeface="Calibri"/>
                        <a:cs typeface="Times New Roman"/>
                      </a:endParaRPr>
                    </a:p>
                  </a:txBody>
                  <a:tcPr marL="45913" marR="45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400" dirty="0">
                          <a:effectLst/>
                          <a:latin typeface="Cambria"/>
                          <a:ea typeface="Calibri"/>
                          <a:cs typeface="Cambria"/>
                        </a:rPr>
                        <a:t> </a:t>
                      </a:r>
                      <a:endParaRPr lang="en-US" sz="1400" dirty="0">
                        <a:effectLst/>
                        <a:latin typeface="Calibri"/>
                        <a:ea typeface="Calibri"/>
                        <a:cs typeface="Times New Roman"/>
                      </a:endParaRPr>
                    </a:p>
                  </a:txBody>
                  <a:tcPr marL="45913" marR="45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400" dirty="0">
                          <a:effectLst/>
                          <a:latin typeface="Cambria"/>
                          <a:ea typeface="Calibri"/>
                          <a:cs typeface="Cambria"/>
                        </a:rPr>
                        <a:t> </a:t>
                      </a:r>
                      <a:endParaRPr lang="en-US" sz="1400" dirty="0">
                        <a:effectLst/>
                        <a:latin typeface="Calibri"/>
                        <a:ea typeface="Calibri"/>
                        <a:cs typeface="Times New Roman"/>
                      </a:endParaRPr>
                    </a:p>
                  </a:txBody>
                  <a:tcPr marL="45913" marR="45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vMerge="1">
                  <a:txBody>
                    <a:bodyPr/>
                    <a:lstStyle/>
                    <a:p>
                      <a:endParaRPr lang="en-US"/>
                    </a:p>
                  </a:txBody>
                  <a:tcPr/>
                </a:tc>
                <a:extLst>
                  <a:ext uri="{0D108BD9-81ED-4DB2-BD59-A6C34878D82A}">
                    <a16:rowId xmlns:a16="http://schemas.microsoft.com/office/drawing/2014/main" xmlns="" val="10018"/>
                  </a:ext>
                </a:extLst>
              </a:tr>
              <a:tr h="280416">
                <a:tc>
                  <a:txBody>
                    <a:bodyPr/>
                    <a:lstStyle/>
                    <a:p>
                      <a:pPr>
                        <a:lnSpc>
                          <a:spcPct val="115000"/>
                        </a:lnSpc>
                        <a:spcAft>
                          <a:spcPts val="0"/>
                        </a:spcAft>
                      </a:pPr>
                      <a:r>
                        <a:rPr lang="el-GR" sz="1600" dirty="0">
                          <a:solidFill>
                            <a:srgbClr val="0000FF"/>
                          </a:solidFill>
                          <a:effectLst/>
                          <a:latin typeface="+mj-lt"/>
                          <a:ea typeface="Calibri"/>
                          <a:cs typeface="Cambria"/>
                        </a:rPr>
                        <a:t>Σέβεται τους άλλους</a:t>
                      </a:r>
                      <a:endParaRPr lang="en-US" sz="1600" dirty="0">
                        <a:effectLst/>
                        <a:latin typeface="+mj-lt"/>
                        <a:ea typeface="Calibri"/>
                        <a:cs typeface="Times New Roman"/>
                      </a:endParaRPr>
                    </a:p>
                  </a:txBody>
                  <a:tcPr marL="45913" marR="45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400" dirty="0">
                          <a:effectLst/>
                          <a:latin typeface="Cambria"/>
                          <a:ea typeface="Calibri"/>
                          <a:cs typeface="Cambria"/>
                        </a:rPr>
                        <a:t> </a:t>
                      </a:r>
                      <a:endParaRPr lang="en-US" sz="1400" dirty="0">
                        <a:effectLst/>
                        <a:latin typeface="Calibri"/>
                        <a:ea typeface="Calibri"/>
                        <a:cs typeface="Times New Roman"/>
                      </a:endParaRPr>
                    </a:p>
                  </a:txBody>
                  <a:tcPr marL="45913" marR="45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400" dirty="0">
                          <a:effectLst/>
                          <a:latin typeface="Cambria"/>
                          <a:ea typeface="Calibri"/>
                          <a:cs typeface="Cambria"/>
                        </a:rPr>
                        <a:t> </a:t>
                      </a:r>
                      <a:endParaRPr lang="en-US" sz="1400" dirty="0">
                        <a:effectLst/>
                        <a:latin typeface="Calibri"/>
                        <a:ea typeface="Calibri"/>
                        <a:cs typeface="Times New Roman"/>
                      </a:endParaRPr>
                    </a:p>
                  </a:txBody>
                  <a:tcPr marL="45913" marR="45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vMerge="1">
                  <a:txBody>
                    <a:bodyPr/>
                    <a:lstStyle/>
                    <a:p>
                      <a:endParaRPr lang="en-US"/>
                    </a:p>
                  </a:txBody>
                  <a:tcPr/>
                </a:tc>
                <a:extLst>
                  <a:ext uri="{0D108BD9-81ED-4DB2-BD59-A6C34878D82A}">
                    <a16:rowId xmlns:a16="http://schemas.microsoft.com/office/drawing/2014/main" xmlns="" val="10019"/>
                  </a:ext>
                </a:extLst>
              </a:tr>
              <a:tr h="280416">
                <a:tc>
                  <a:txBody>
                    <a:bodyPr/>
                    <a:lstStyle/>
                    <a:p>
                      <a:pPr>
                        <a:lnSpc>
                          <a:spcPct val="115000"/>
                        </a:lnSpc>
                        <a:spcAft>
                          <a:spcPts val="0"/>
                        </a:spcAft>
                      </a:pPr>
                      <a:r>
                        <a:rPr lang="el-GR" sz="1600" dirty="0">
                          <a:solidFill>
                            <a:srgbClr val="0000FF"/>
                          </a:solidFill>
                          <a:effectLst/>
                          <a:latin typeface="+mj-lt"/>
                          <a:ea typeface="Calibri"/>
                          <a:cs typeface="Times New Roman"/>
                        </a:rPr>
                        <a:t>Συμβάλλει</a:t>
                      </a:r>
                      <a:r>
                        <a:rPr lang="el-GR" sz="1600" baseline="0" dirty="0">
                          <a:solidFill>
                            <a:srgbClr val="0000FF"/>
                          </a:solidFill>
                          <a:effectLst/>
                          <a:latin typeface="+mj-lt"/>
                          <a:ea typeface="Calibri"/>
                          <a:cs typeface="Times New Roman"/>
                        </a:rPr>
                        <a:t> εποικοδομητικά στην επίλυση διαφορών</a:t>
                      </a:r>
                      <a:endParaRPr lang="en-US" sz="1600" dirty="0">
                        <a:effectLst/>
                        <a:latin typeface="+mj-lt"/>
                        <a:ea typeface="Calibri"/>
                        <a:cs typeface="Times New Roman"/>
                      </a:endParaRPr>
                    </a:p>
                  </a:txBody>
                  <a:tcPr marL="45913" marR="45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400">
                          <a:effectLst/>
                          <a:latin typeface="Cambria"/>
                          <a:ea typeface="Calibri"/>
                          <a:cs typeface="Cambria"/>
                        </a:rPr>
                        <a:t> </a:t>
                      </a:r>
                      <a:endParaRPr lang="en-US" sz="1400">
                        <a:effectLst/>
                        <a:latin typeface="Calibri"/>
                        <a:ea typeface="Calibri"/>
                        <a:cs typeface="Times New Roman"/>
                      </a:endParaRPr>
                    </a:p>
                  </a:txBody>
                  <a:tcPr marL="45913" marR="45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400" dirty="0">
                          <a:effectLst/>
                          <a:latin typeface="Cambria"/>
                          <a:ea typeface="Calibri"/>
                          <a:cs typeface="Cambria"/>
                        </a:rPr>
                        <a:t> </a:t>
                      </a:r>
                      <a:endParaRPr lang="en-US" sz="1400" dirty="0">
                        <a:effectLst/>
                        <a:latin typeface="Calibri"/>
                        <a:ea typeface="Calibri"/>
                        <a:cs typeface="Times New Roman"/>
                      </a:endParaRPr>
                    </a:p>
                  </a:txBody>
                  <a:tcPr marL="45913" marR="45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vMerge="1">
                  <a:txBody>
                    <a:bodyPr/>
                    <a:lstStyle/>
                    <a:p>
                      <a:endParaRPr lang="en-US"/>
                    </a:p>
                  </a:txBody>
                  <a:tcPr/>
                </a:tc>
                <a:extLst>
                  <a:ext uri="{0D108BD9-81ED-4DB2-BD59-A6C34878D82A}">
                    <a16:rowId xmlns:a16="http://schemas.microsoft.com/office/drawing/2014/main" xmlns="" val="10020"/>
                  </a:ext>
                </a:extLst>
              </a:tr>
            </a:tbl>
          </a:graphicData>
        </a:graphic>
      </p:graphicFrame>
      <p:sp>
        <p:nvSpPr>
          <p:cNvPr id="4" name="TextBox 3"/>
          <p:cNvSpPr txBox="1"/>
          <p:nvPr/>
        </p:nvSpPr>
        <p:spPr>
          <a:xfrm rot="20247298">
            <a:off x="6325009" y="5288867"/>
            <a:ext cx="2814269" cy="1031051"/>
          </a:xfrm>
          <a:prstGeom prst="rect">
            <a:avLst/>
          </a:prstGeom>
          <a:solidFill>
            <a:srgbClr val="C00000"/>
          </a:solidFill>
          <a:ln>
            <a:noFill/>
          </a:ln>
          <a:effectLst>
            <a:outerShdw blurRad="44450" dist="27940" dir="5400000" algn="ctr">
              <a:srgbClr val="000000">
                <a:alpha val="32000"/>
              </a:srgbClr>
            </a:outerShdw>
          </a:effectLst>
        </p:spPr>
        <p:txBody>
          <a:bodyPr wrap="square" tIns="0" rtlCol="0">
            <a:spAutoFit/>
          </a:bodyPr>
          <a:lstStyle/>
          <a:p>
            <a:r>
              <a:rPr lang="el-GR" sz="1600" dirty="0">
                <a:solidFill>
                  <a:schemeClr val="bg1"/>
                </a:solidFill>
              </a:rPr>
              <a:t>**** Τις περισσότερες φορές</a:t>
            </a:r>
          </a:p>
          <a:p>
            <a:r>
              <a:rPr lang="el-GR" sz="1600" dirty="0">
                <a:solidFill>
                  <a:schemeClr val="bg1"/>
                </a:solidFill>
              </a:rPr>
              <a:t>***    Συχνά</a:t>
            </a:r>
          </a:p>
          <a:p>
            <a:r>
              <a:rPr lang="el-GR" sz="1600" dirty="0">
                <a:solidFill>
                  <a:schemeClr val="bg1"/>
                </a:solidFill>
              </a:rPr>
              <a:t>**      Μερικές φορές</a:t>
            </a:r>
          </a:p>
          <a:p>
            <a:r>
              <a:rPr lang="el-GR" sz="1600" dirty="0">
                <a:solidFill>
                  <a:schemeClr val="bg1"/>
                </a:solidFill>
              </a:rPr>
              <a:t>*        Σπάνια</a:t>
            </a:r>
            <a:endParaRPr lang="en-US" sz="1600" dirty="0">
              <a:solidFill>
                <a:schemeClr val="bg1"/>
              </a:solidFill>
            </a:endParaRPr>
          </a:p>
        </p:txBody>
      </p:sp>
    </p:spTree>
    <p:extLst>
      <p:ext uri="{BB962C8B-B14F-4D97-AF65-F5344CB8AC3E}">
        <p14:creationId xmlns:p14="http://schemas.microsoft.com/office/powerpoint/2010/main" xmlns="" val="157368077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7106" name="Object 2"/>
          <p:cNvGraphicFramePr>
            <a:graphicFrameLocks noChangeAspect="1"/>
          </p:cNvGraphicFramePr>
          <p:nvPr>
            <p:extLst>
              <p:ext uri="{D42A27DB-BD31-4B8C-83A1-F6EECF244321}">
                <p14:modId xmlns:p14="http://schemas.microsoft.com/office/powerpoint/2010/main" xmlns="" val="3312459261"/>
              </p:ext>
            </p:extLst>
          </p:nvPr>
        </p:nvGraphicFramePr>
        <p:xfrm>
          <a:off x="0" y="0"/>
          <a:ext cx="9144000" cy="6858000"/>
        </p:xfrm>
        <a:graphic>
          <a:graphicData uri="http://schemas.openxmlformats.org/presentationml/2006/ole">
            <p:oleObj spid="_x0000_s50180" name="Document" r:id="rId4" imgW="6349619" imgH="4407312" progId="Word.Document.12">
              <p:embed/>
            </p:oleObj>
          </a:graphicData>
        </a:graphic>
      </p:graphicFrame>
      <p:sp>
        <p:nvSpPr>
          <p:cNvPr id="3" name="TextBox 2"/>
          <p:cNvSpPr txBox="1"/>
          <p:nvPr/>
        </p:nvSpPr>
        <p:spPr>
          <a:xfrm rot="254037">
            <a:off x="150374" y="5603754"/>
            <a:ext cx="2376264" cy="877163"/>
          </a:xfrm>
          <a:prstGeom prst="rect">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r>
              <a:rPr lang="el-GR" sz="1275" dirty="0">
                <a:solidFill>
                  <a:schemeClr val="bg1"/>
                </a:solidFill>
              </a:rPr>
              <a:t>****  Τις περισσότερες φορές</a:t>
            </a:r>
          </a:p>
          <a:p>
            <a:r>
              <a:rPr lang="el-GR" sz="1275" dirty="0">
                <a:solidFill>
                  <a:schemeClr val="bg1"/>
                </a:solidFill>
              </a:rPr>
              <a:t>***    Συχνά</a:t>
            </a:r>
          </a:p>
          <a:p>
            <a:r>
              <a:rPr lang="el-GR" sz="1275" dirty="0">
                <a:solidFill>
                  <a:schemeClr val="bg1"/>
                </a:solidFill>
              </a:rPr>
              <a:t>**      Μερικές φορές</a:t>
            </a:r>
          </a:p>
          <a:p>
            <a:r>
              <a:rPr lang="el-GR" sz="1275" dirty="0">
                <a:solidFill>
                  <a:schemeClr val="bg1"/>
                </a:solidFill>
              </a:rPr>
              <a:t>*        Σπάνια</a:t>
            </a:r>
            <a:endParaRPr lang="en-US" sz="1275" dirty="0">
              <a:solidFill>
                <a:schemeClr val="bg1"/>
              </a:solidFill>
            </a:endParaRPr>
          </a:p>
        </p:txBody>
      </p:sp>
    </p:spTree>
    <p:extLst>
      <p:ext uri="{BB962C8B-B14F-4D97-AF65-F5344CB8AC3E}">
        <p14:creationId xmlns:p14="http://schemas.microsoft.com/office/powerpoint/2010/main" xmlns="" val="194250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7106" name="Object 2"/>
          <p:cNvGraphicFramePr>
            <a:graphicFrameLocks noChangeAspect="1"/>
          </p:cNvGraphicFramePr>
          <p:nvPr>
            <p:extLst>
              <p:ext uri="{D42A27DB-BD31-4B8C-83A1-F6EECF244321}">
                <p14:modId xmlns:p14="http://schemas.microsoft.com/office/powerpoint/2010/main" xmlns="" val="1245863547"/>
              </p:ext>
            </p:extLst>
          </p:nvPr>
        </p:nvGraphicFramePr>
        <p:xfrm>
          <a:off x="0" y="0"/>
          <a:ext cx="9144000" cy="6858000"/>
        </p:xfrm>
        <a:graphic>
          <a:graphicData uri="http://schemas.openxmlformats.org/presentationml/2006/ole">
            <p:oleObj spid="_x0000_s51204" name="Document" r:id="rId4" imgW="6329837" imgH="4053622" progId="Word.Document.12">
              <p:embed/>
            </p:oleObj>
          </a:graphicData>
        </a:graphic>
      </p:graphicFrame>
      <p:sp>
        <p:nvSpPr>
          <p:cNvPr id="3" name="TextBox 2"/>
          <p:cNvSpPr txBox="1"/>
          <p:nvPr/>
        </p:nvSpPr>
        <p:spPr>
          <a:xfrm rot="812483">
            <a:off x="325872" y="5382174"/>
            <a:ext cx="2376264" cy="877163"/>
          </a:xfrm>
          <a:prstGeom prst="rect">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r>
              <a:rPr lang="el-GR" sz="1275" dirty="0">
                <a:solidFill>
                  <a:schemeClr val="bg1"/>
                </a:solidFill>
              </a:rPr>
              <a:t>****  Τις περισσότερες φορές</a:t>
            </a:r>
          </a:p>
          <a:p>
            <a:r>
              <a:rPr lang="el-GR" sz="1275" dirty="0">
                <a:solidFill>
                  <a:schemeClr val="bg1"/>
                </a:solidFill>
              </a:rPr>
              <a:t>***    Συχνά</a:t>
            </a:r>
          </a:p>
          <a:p>
            <a:r>
              <a:rPr lang="el-GR" sz="1275" dirty="0">
                <a:solidFill>
                  <a:schemeClr val="bg1"/>
                </a:solidFill>
              </a:rPr>
              <a:t>**      Μερικές φορές</a:t>
            </a:r>
          </a:p>
          <a:p>
            <a:r>
              <a:rPr lang="el-GR" sz="1275" dirty="0">
                <a:solidFill>
                  <a:schemeClr val="bg1"/>
                </a:solidFill>
              </a:rPr>
              <a:t>*        Σπάνια</a:t>
            </a:r>
            <a:endParaRPr lang="en-US" sz="1275" dirty="0">
              <a:solidFill>
                <a:schemeClr val="bg1"/>
              </a:solidFill>
            </a:endParaRPr>
          </a:p>
        </p:txBody>
      </p:sp>
    </p:spTree>
    <p:extLst>
      <p:ext uri="{BB962C8B-B14F-4D97-AF65-F5344CB8AC3E}">
        <p14:creationId xmlns:p14="http://schemas.microsoft.com/office/powerpoint/2010/main" xmlns="" val="1177154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7106" name="Object 2"/>
          <p:cNvGraphicFramePr>
            <a:graphicFrameLocks noChangeAspect="1"/>
          </p:cNvGraphicFramePr>
          <p:nvPr>
            <p:extLst>
              <p:ext uri="{D42A27DB-BD31-4B8C-83A1-F6EECF244321}">
                <p14:modId xmlns:p14="http://schemas.microsoft.com/office/powerpoint/2010/main" xmlns="" val="3517004190"/>
              </p:ext>
            </p:extLst>
          </p:nvPr>
        </p:nvGraphicFramePr>
        <p:xfrm>
          <a:off x="0" y="0"/>
          <a:ext cx="9144000" cy="6858000"/>
        </p:xfrm>
        <a:graphic>
          <a:graphicData uri="http://schemas.openxmlformats.org/presentationml/2006/ole">
            <p:oleObj spid="_x0000_s49158" name="Document" r:id="rId4" imgW="6356052" imgH="4403870" progId="Word.Document.12">
              <p:embed/>
            </p:oleObj>
          </a:graphicData>
        </a:graphic>
      </p:graphicFrame>
      <p:sp>
        <p:nvSpPr>
          <p:cNvPr id="3" name="TextBox 2"/>
          <p:cNvSpPr txBox="1"/>
          <p:nvPr/>
        </p:nvSpPr>
        <p:spPr>
          <a:xfrm rot="812483">
            <a:off x="345160" y="5835635"/>
            <a:ext cx="2854871" cy="1138773"/>
          </a:xfrm>
          <a:prstGeom prst="rect">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r>
              <a:rPr lang="el-GR" sz="1700" dirty="0">
                <a:solidFill>
                  <a:schemeClr val="bg1"/>
                </a:solidFill>
              </a:rPr>
              <a:t>****  Τις περισσότερες φορές</a:t>
            </a:r>
          </a:p>
          <a:p>
            <a:r>
              <a:rPr lang="el-GR" sz="1700" dirty="0">
                <a:solidFill>
                  <a:schemeClr val="bg1"/>
                </a:solidFill>
              </a:rPr>
              <a:t>***    Συχνά</a:t>
            </a:r>
          </a:p>
          <a:p>
            <a:r>
              <a:rPr lang="el-GR" sz="1700" dirty="0">
                <a:solidFill>
                  <a:schemeClr val="bg1"/>
                </a:solidFill>
              </a:rPr>
              <a:t>**      Μερικές φορές</a:t>
            </a:r>
          </a:p>
          <a:p>
            <a:r>
              <a:rPr lang="el-GR" sz="1700" dirty="0">
                <a:solidFill>
                  <a:schemeClr val="bg1"/>
                </a:solidFill>
              </a:rPr>
              <a:t>*        Σπάνια</a:t>
            </a:r>
            <a:endParaRPr lang="en-US" sz="1700" dirty="0">
              <a:solidFill>
                <a:schemeClr val="bg1"/>
              </a:solidFill>
            </a:endParaRPr>
          </a:p>
        </p:txBody>
      </p:sp>
    </p:spTree>
    <p:extLst>
      <p:ext uri="{BB962C8B-B14F-4D97-AF65-F5344CB8AC3E}">
        <p14:creationId xmlns:p14="http://schemas.microsoft.com/office/powerpoint/2010/main" xmlns="" val="1433422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7106" name="Object 2"/>
          <p:cNvGraphicFramePr>
            <a:graphicFrameLocks noChangeAspect="1"/>
          </p:cNvGraphicFramePr>
          <p:nvPr>
            <p:extLst>
              <p:ext uri="{D42A27DB-BD31-4B8C-83A1-F6EECF244321}">
                <p14:modId xmlns:p14="http://schemas.microsoft.com/office/powerpoint/2010/main" xmlns="" val="2807531348"/>
              </p:ext>
            </p:extLst>
          </p:nvPr>
        </p:nvGraphicFramePr>
        <p:xfrm>
          <a:off x="1" y="0"/>
          <a:ext cx="9144000" cy="6858000"/>
        </p:xfrm>
        <a:graphic>
          <a:graphicData uri="http://schemas.openxmlformats.org/presentationml/2006/ole">
            <p:oleObj spid="_x0000_s52228" name="Document" r:id="rId4" imgW="6601710" imgH="4653132" progId="Word.Document.12">
              <p:embed/>
            </p:oleObj>
          </a:graphicData>
        </a:graphic>
      </p:graphicFrame>
      <p:sp>
        <p:nvSpPr>
          <p:cNvPr id="3" name="TextBox 2"/>
          <p:cNvSpPr txBox="1"/>
          <p:nvPr/>
        </p:nvSpPr>
        <p:spPr>
          <a:xfrm rot="812483">
            <a:off x="66962" y="5370168"/>
            <a:ext cx="2376264" cy="877163"/>
          </a:xfrm>
          <a:prstGeom prst="rect">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r>
              <a:rPr lang="el-GR" sz="1275" dirty="0">
                <a:solidFill>
                  <a:schemeClr val="bg1"/>
                </a:solidFill>
              </a:rPr>
              <a:t>****  Τις περισσότερες φορές</a:t>
            </a:r>
          </a:p>
          <a:p>
            <a:r>
              <a:rPr lang="el-GR" sz="1275" dirty="0">
                <a:solidFill>
                  <a:schemeClr val="bg1"/>
                </a:solidFill>
              </a:rPr>
              <a:t>***    Συχνά</a:t>
            </a:r>
          </a:p>
          <a:p>
            <a:r>
              <a:rPr lang="el-GR" sz="1275" dirty="0">
                <a:solidFill>
                  <a:schemeClr val="bg1"/>
                </a:solidFill>
              </a:rPr>
              <a:t>**      Μερικές φορές</a:t>
            </a:r>
          </a:p>
          <a:p>
            <a:r>
              <a:rPr lang="el-GR" sz="1275" dirty="0">
                <a:solidFill>
                  <a:schemeClr val="bg1"/>
                </a:solidFill>
              </a:rPr>
              <a:t>*        Σπάνια</a:t>
            </a:r>
            <a:endParaRPr lang="en-US" sz="1275" dirty="0">
              <a:solidFill>
                <a:schemeClr val="bg1"/>
              </a:solidFill>
            </a:endParaRPr>
          </a:p>
        </p:txBody>
      </p:sp>
    </p:spTree>
    <p:extLst>
      <p:ext uri="{BB962C8B-B14F-4D97-AF65-F5344CB8AC3E}">
        <p14:creationId xmlns:p14="http://schemas.microsoft.com/office/powerpoint/2010/main" xmlns="" val="2122310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123728" y="5373216"/>
            <a:ext cx="5904656" cy="1431161"/>
          </a:xfrm>
          <a:prstGeom prst="rect">
            <a:avLst/>
          </a:prstGeom>
          <a:solidFill>
            <a:srgbClr val="009900"/>
          </a:solidFill>
          <a:ln>
            <a:noFill/>
          </a:ln>
          <a:effectLst>
            <a:outerShdw blurRad="44450" dist="27940" dir="5400000" algn="ctr">
              <a:srgbClr val="000000">
                <a:alpha val="32000"/>
              </a:srgbClr>
            </a:outerShdw>
          </a:effectLst>
        </p:spPr>
        <p:txBody>
          <a:bodyPr wrap="square" tIns="0" rtlCol="0">
            <a:spAutoFit/>
          </a:bodyPr>
          <a:lstStyle/>
          <a:p>
            <a:r>
              <a:rPr lang="el-GR" dirty="0" smtClean="0">
                <a:solidFill>
                  <a:schemeClr val="bg1"/>
                </a:solidFill>
              </a:rPr>
              <a:t>Τα μαθησιακά αποτελέσματα, σύμφωνα με το Α.Π.:</a:t>
            </a:r>
          </a:p>
          <a:p>
            <a:r>
              <a:rPr lang="el-GR" dirty="0" smtClean="0">
                <a:solidFill>
                  <a:schemeClr val="bg1"/>
                </a:solidFill>
              </a:rPr>
              <a:t>****   έχουν </a:t>
            </a:r>
            <a:r>
              <a:rPr lang="el-GR" dirty="0">
                <a:solidFill>
                  <a:schemeClr val="bg1"/>
                </a:solidFill>
              </a:rPr>
              <a:t>επιτευχθεί πλήρως</a:t>
            </a:r>
          </a:p>
          <a:p>
            <a:r>
              <a:rPr lang="el-GR" dirty="0">
                <a:solidFill>
                  <a:schemeClr val="bg1"/>
                </a:solidFill>
              </a:rPr>
              <a:t>***    </a:t>
            </a:r>
            <a:r>
              <a:rPr lang="el-GR" dirty="0" smtClean="0">
                <a:solidFill>
                  <a:schemeClr val="bg1"/>
                </a:solidFill>
              </a:rPr>
              <a:t> έχουν </a:t>
            </a:r>
            <a:r>
              <a:rPr lang="el-GR" dirty="0">
                <a:solidFill>
                  <a:schemeClr val="bg1"/>
                </a:solidFill>
              </a:rPr>
              <a:t>επιτευχθεί επαρκώς</a:t>
            </a:r>
          </a:p>
          <a:p>
            <a:r>
              <a:rPr lang="el-GR" dirty="0">
                <a:solidFill>
                  <a:schemeClr val="bg1"/>
                </a:solidFill>
              </a:rPr>
              <a:t>**       </a:t>
            </a:r>
            <a:r>
              <a:rPr lang="el-GR" dirty="0" smtClean="0">
                <a:solidFill>
                  <a:schemeClr val="bg1"/>
                </a:solidFill>
              </a:rPr>
              <a:t>έχουν </a:t>
            </a:r>
            <a:r>
              <a:rPr lang="el-GR" dirty="0">
                <a:solidFill>
                  <a:schemeClr val="bg1"/>
                </a:solidFill>
              </a:rPr>
              <a:t>επιτευχθεί μερικώς</a:t>
            </a:r>
          </a:p>
          <a:p>
            <a:r>
              <a:rPr lang="el-GR" dirty="0">
                <a:solidFill>
                  <a:schemeClr val="bg1"/>
                </a:solidFill>
              </a:rPr>
              <a:t>*         δ</a:t>
            </a:r>
            <a:r>
              <a:rPr lang="el-GR" dirty="0" smtClean="0">
                <a:solidFill>
                  <a:schemeClr val="bg1"/>
                </a:solidFill>
              </a:rPr>
              <a:t>εν έχουν </a:t>
            </a:r>
            <a:r>
              <a:rPr lang="el-GR" dirty="0">
                <a:solidFill>
                  <a:schemeClr val="bg1"/>
                </a:solidFill>
              </a:rPr>
              <a:t>επιτευχθεί ικανοποιητικά</a:t>
            </a:r>
            <a:endParaRPr lang="en-US" dirty="0">
              <a:solidFill>
                <a:schemeClr val="bg1"/>
              </a:solidFill>
            </a:endParaRPr>
          </a:p>
        </p:txBody>
      </p:sp>
      <p:graphicFrame>
        <p:nvGraphicFramePr>
          <p:cNvPr id="2" name="Table 1"/>
          <p:cNvGraphicFramePr>
            <a:graphicFrameLocks noGrp="1"/>
          </p:cNvGraphicFramePr>
          <p:nvPr>
            <p:extLst>
              <p:ext uri="{D42A27DB-BD31-4B8C-83A1-F6EECF244321}">
                <p14:modId xmlns:p14="http://schemas.microsoft.com/office/powerpoint/2010/main" xmlns="" val="2034170007"/>
              </p:ext>
            </p:extLst>
          </p:nvPr>
        </p:nvGraphicFramePr>
        <p:xfrm>
          <a:off x="0" y="-1"/>
          <a:ext cx="9144001" cy="5096837"/>
        </p:xfrm>
        <a:graphic>
          <a:graphicData uri="http://schemas.openxmlformats.org/drawingml/2006/table">
            <a:tbl>
              <a:tblPr firstRow="1" firstCol="1" bandRow="1" bandCol="1"/>
              <a:tblGrid>
                <a:gridCol w="3275856">
                  <a:extLst>
                    <a:ext uri="{9D8B030D-6E8A-4147-A177-3AD203B41FA5}">
                      <a16:colId xmlns:a16="http://schemas.microsoft.com/office/drawing/2014/main" xmlns="" val="20000"/>
                    </a:ext>
                  </a:extLst>
                </a:gridCol>
                <a:gridCol w="720080">
                  <a:extLst>
                    <a:ext uri="{9D8B030D-6E8A-4147-A177-3AD203B41FA5}">
                      <a16:colId xmlns:a16="http://schemas.microsoft.com/office/drawing/2014/main" xmlns="" val="20001"/>
                    </a:ext>
                  </a:extLst>
                </a:gridCol>
                <a:gridCol w="792088">
                  <a:extLst>
                    <a:ext uri="{9D8B030D-6E8A-4147-A177-3AD203B41FA5}">
                      <a16:colId xmlns:a16="http://schemas.microsoft.com/office/drawing/2014/main" xmlns="" val="20002"/>
                    </a:ext>
                  </a:extLst>
                </a:gridCol>
                <a:gridCol w="2120413">
                  <a:extLst>
                    <a:ext uri="{9D8B030D-6E8A-4147-A177-3AD203B41FA5}">
                      <a16:colId xmlns:a16="http://schemas.microsoft.com/office/drawing/2014/main" xmlns="" val="20003"/>
                    </a:ext>
                  </a:extLst>
                </a:gridCol>
                <a:gridCol w="2235564">
                  <a:extLst>
                    <a:ext uri="{9D8B030D-6E8A-4147-A177-3AD203B41FA5}">
                      <a16:colId xmlns:a16="http://schemas.microsoft.com/office/drawing/2014/main" xmlns="" val="20004"/>
                    </a:ext>
                  </a:extLst>
                </a:gridCol>
              </a:tblGrid>
              <a:tr h="664804">
                <a:tc>
                  <a:txBody>
                    <a:bodyPr/>
                    <a:lstStyle/>
                    <a:p>
                      <a:pPr algn="ctr">
                        <a:lnSpc>
                          <a:spcPct val="115000"/>
                        </a:lnSpc>
                        <a:spcAft>
                          <a:spcPts val="0"/>
                        </a:spcAft>
                      </a:pPr>
                      <a:r>
                        <a:rPr lang="el-GR" sz="1800" b="1" dirty="0">
                          <a:solidFill>
                            <a:srgbClr val="0000FF"/>
                          </a:solidFill>
                          <a:effectLst/>
                          <a:latin typeface="Cambria"/>
                          <a:ea typeface="Calibri"/>
                          <a:cs typeface="Cambria"/>
                        </a:rPr>
                        <a:t>Περιοχή μάθησης</a:t>
                      </a:r>
                      <a:endParaRPr lang="en-US" sz="18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gridSpan="2">
                  <a:txBody>
                    <a:bodyPr/>
                    <a:lstStyle/>
                    <a:p>
                      <a:pPr algn="ctr">
                        <a:lnSpc>
                          <a:spcPct val="106000"/>
                        </a:lnSpc>
                        <a:spcAft>
                          <a:spcPts val="800"/>
                        </a:spcAft>
                      </a:pPr>
                      <a:r>
                        <a:rPr lang="el-GR" sz="1800" b="1">
                          <a:solidFill>
                            <a:srgbClr val="0000FF"/>
                          </a:solidFill>
                          <a:effectLst/>
                          <a:latin typeface="Cambria"/>
                          <a:ea typeface="Calibri"/>
                          <a:cs typeface="Cambria"/>
                        </a:rPr>
                        <a:t>Επίπεδο μάθησης</a:t>
                      </a:r>
                      <a:endParaRPr lang="en-US" sz="1800">
                        <a:effectLst/>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hMerge="1">
                  <a:txBody>
                    <a:bodyPr/>
                    <a:lstStyle/>
                    <a:p>
                      <a:endParaRPr lang="en-US"/>
                    </a:p>
                  </a:txBody>
                  <a:tcPr/>
                </a:tc>
                <a:tc>
                  <a:txBody>
                    <a:bodyPr/>
                    <a:lstStyle/>
                    <a:p>
                      <a:pPr algn="ctr">
                        <a:lnSpc>
                          <a:spcPct val="115000"/>
                        </a:lnSpc>
                        <a:spcAft>
                          <a:spcPts val="0"/>
                        </a:spcAft>
                      </a:pPr>
                      <a:r>
                        <a:rPr lang="el-GR" sz="1800" b="1">
                          <a:solidFill>
                            <a:srgbClr val="0000FF"/>
                          </a:solidFill>
                          <a:effectLst/>
                          <a:latin typeface="Cambria"/>
                          <a:ea typeface="Calibri"/>
                          <a:cs typeface="Cambria"/>
                        </a:rPr>
                        <a:t>Δυνατά σημεία του παιδιού</a:t>
                      </a:r>
                      <a:endParaRPr lang="en-US" sz="18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pPr>
                      <a:r>
                        <a:rPr lang="el-GR" sz="1800" b="1">
                          <a:solidFill>
                            <a:srgbClr val="0000FF"/>
                          </a:solidFill>
                          <a:effectLst/>
                          <a:latin typeface="Cambria"/>
                          <a:ea typeface="Calibri"/>
                          <a:cs typeface="Cambria"/>
                        </a:rPr>
                        <a:t>Περιοχές ανάπτυξης</a:t>
                      </a:r>
                      <a:endParaRPr lang="en-US" sz="18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extLst>
                  <a:ext uri="{0D108BD9-81ED-4DB2-BD59-A6C34878D82A}">
                    <a16:rowId xmlns:a16="http://schemas.microsoft.com/office/drawing/2014/main" xmlns="" val="10000"/>
                  </a:ext>
                </a:extLst>
              </a:tr>
              <a:tr h="664804">
                <a:tc>
                  <a:txBody>
                    <a:bodyPr/>
                    <a:lstStyle/>
                    <a:p>
                      <a:pPr algn="l">
                        <a:lnSpc>
                          <a:spcPct val="115000"/>
                        </a:lnSpc>
                        <a:spcAft>
                          <a:spcPts val="0"/>
                        </a:spcAft>
                      </a:pPr>
                      <a:r>
                        <a:rPr lang="el-GR" sz="1800" b="1" dirty="0">
                          <a:effectLst/>
                          <a:latin typeface="Cambria"/>
                          <a:ea typeface="Calibri"/>
                          <a:cs typeface="Cambria"/>
                        </a:rPr>
                        <a:t>Ελληνικά</a:t>
                      </a:r>
                      <a:endParaRPr lang="en-US" sz="18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B"/>
                    </a:solidFill>
                  </a:tcPr>
                </a:tc>
                <a:tc>
                  <a:txBody>
                    <a:bodyPr/>
                    <a:lstStyle/>
                    <a:p>
                      <a:pPr algn="ctr">
                        <a:lnSpc>
                          <a:spcPct val="106000"/>
                        </a:lnSpc>
                        <a:spcAft>
                          <a:spcPts val="800"/>
                        </a:spcAft>
                      </a:pPr>
                      <a:r>
                        <a:rPr lang="el-GR" sz="1600" b="1" dirty="0">
                          <a:effectLst/>
                          <a:latin typeface="Cambria"/>
                          <a:ea typeface="Calibri"/>
                          <a:cs typeface="Cambria"/>
                        </a:rPr>
                        <a:t>1</a:t>
                      </a:r>
                      <a:r>
                        <a:rPr lang="el-GR" sz="1600" b="1" baseline="30000" dirty="0">
                          <a:effectLst/>
                          <a:latin typeface="Cambria"/>
                          <a:ea typeface="Calibri"/>
                          <a:cs typeface="Cambria"/>
                        </a:rPr>
                        <a:t>ο</a:t>
                      </a:r>
                      <a:r>
                        <a:rPr lang="el-GR" sz="1600" b="1" dirty="0">
                          <a:effectLst/>
                          <a:latin typeface="Cambria"/>
                          <a:ea typeface="Calibri"/>
                          <a:cs typeface="Cambria"/>
                        </a:rPr>
                        <a:t> </a:t>
                      </a:r>
                      <a:r>
                        <a:rPr lang="el-GR" sz="1600" b="1" dirty="0" err="1">
                          <a:effectLst/>
                          <a:latin typeface="Cambria"/>
                          <a:ea typeface="Calibri"/>
                          <a:cs typeface="Cambria"/>
                        </a:rPr>
                        <a:t>τετρ</a:t>
                      </a:r>
                      <a:r>
                        <a:rPr lang="el-GR" sz="1600" b="1" dirty="0">
                          <a:effectLst/>
                          <a:latin typeface="Cambria"/>
                          <a:ea typeface="Calibri"/>
                          <a:cs typeface="Cambria"/>
                        </a:rPr>
                        <a:t>.</a:t>
                      </a:r>
                      <a:endParaRPr lang="en-US" sz="16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B"/>
                    </a:solidFill>
                  </a:tcPr>
                </a:tc>
                <a:tc>
                  <a:txBody>
                    <a:bodyPr/>
                    <a:lstStyle/>
                    <a:p>
                      <a:pPr algn="l">
                        <a:lnSpc>
                          <a:spcPct val="106000"/>
                        </a:lnSpc>
                        <a:spcAft>
                          <a:spcPts val="800"/>
                        </a:spcAft>
                      </a:pPr>
                      <a:r>
                        <a:rPr lang="el-GR" sz="1600" b="1" dirty="0">
                          <a:effectLst/>
                          <a:latin typeface="Cambria"/>
                          <a:ea typeface="Calibri"/>
                          <a:cs typeface="Cambria"/>
                        </a:rPr>
                        <a:t>2</a:t>
                      </a:r>
                      <a:r>
                        <a:rPr lang="el-GR" sz="1600" b="1" baseline="30000" dirty="0">
                          <a:effectLst/>
                          <a:latin typeface="Cambria"/>
                          <a:ea typeface="Calibri"/>
                          <a:cs typeface="Cambria"/>
                        </a:rPr>
                        <a:t>ο</a:t>
                      </a:r>
                      <a:r>
                        <a:rPr lang="el-GR" sz="1600" b="1" dirty="0">
                          <a:effectLst/>
                          <a:latin typeface="Cambria"/>
                          <a:ea typeface="Calibri"/>
                          <a:cs typeface="Cambria"/>
                        </a:rPr>
                        <a:t> </a:t>
                      </a:r>
                      <a:r>
                        <a:rPr lang="el-GR" sz="1600" b="1" dirty="0" err="1">
                          <a:effectLst/>
                          <a:latin typeface="Cambria"/>
                          <a:ea typeface="Calibri"/>
                          <a:cs typeface="Cambria"/>
                        </a:rPr>
                        <a:t>τετρ</a:t>
                      </a:r>
                      <a:r>
                        <a:rPr lang="el-GR" sz="1600" b="1" dirty="0">
                          <a:effectLst/>
                          <a:latin typeface="Cambria"/>
                          <a:ea typeface="Calibri"/>
                          <a:cs typeface="Cambria"/>
                        </a:rPr>
                        <a:t>.</a:t>
                      </a:r>
                      <a:endParaRPr lang="en-US" sz="16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B"/>
                    </a:solidFill>
                  </a:tcPr>
                </a:tc>
                <a:tc rowSpan="5">
                  <a:txBody>
                    <a:bodyPr/>
                    <a:lstStyle/>
                    <a:p>
                      <a:pPr algn="l">
                        <a:lnSpc>
                          <a:spcPct val="115000"/>
                        </a:lnSpc>
                        <a:spcAft>
                          <a:spcPts val="0"/>
                        </a:spcAft>
                      </a:pPr>
                      <a:r>
                        <a:rPr lang="en-GB" sz="1800" dirty="0">
                          <a:effectLst/>
                          <a:latin typeface="Cambria"/>
                          <a:ea typeface="Calibri"/>
                          <a:cs typeface="Cambria"/>
                        </a:rPr>
                        <a:t> </a:t>
                      </a:r>
                      <a:endParaRPr lang="en-US" sz="18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tcPr>
                </a:tc>
                <a:tc rowSpan="5">
                  <a:txBody>
                    <a:bodyPr/>
                    <a:lstStyle/>
                    <a:p>
                      <a:pPr algn="l">
                        <a:lnSpc>
                          <a:spcPct val="115000"/>
                        </a:lnSpc>
                        <a:spcAft>
                          <a:spcPts val="0"/>
                        </a:spcAft>
                      </a:pPr>
                      <a:r>
                        <a:rPr lang="en-GB" sz="1800" dirty="0">
                          <a:effectLst/>
                          <a:latin typeface="Cambria"/>
                          <a:ea typeface="Calibri"/>
                          <a:cs typeface="Cambria"/>
                        </a:rPr>
                        <a:t> </a:t>
                      </a:r>
                      <a:endParaRPr lang="en-US" sz="18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xmlns="" val="10001"/>
                  </a:ext>
                </a:extLst>
              </a:tr>
              <a:tr h="443209">
                <a:tc>
                  <a:txBody>
                    <a:bodyPr/>
                    <a:lstStyle/>
                    <a:p>
                      <a:pPr algn="l">
                        <a:lnSpc>
                          <a:spcPct val="115000"/>
                        </a:lnSpc>
                        <a:spcAft>
                          <a:spcPts val="0"/>
                        </a:spcAft>
                      </a:pPr>
                      <a:r>
                        <a:rPr lang="el-GR" sz="1800" dirty="0">
                          <a:solidFill>
                            <a:srgbClr val="0000FF"/>
                          </a:solidFill>
                          <a:effectLst/>
                          <a:latin typeface="Cambria"/>
                          <a:ea typeface="Calibri"/>
                          <a:cs typeface="Cambria"/>
                        </a:rPr>
                        <a:t>Κατανόηση προφορικού  λόγου</a:t>
                      </a:r>
                      <a:endParaRPr lang="en-US" sz="1800" dirty="0">
                        <a:solidFill>
                          <a:srgbClr val="0000FF"/>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600" b="1" dirty="0">
                          <a:effectLst/>
                          <a:latin typeface="Cambria"/>
                          <a:ea typeface="Calibri"/>
                          <a:cs typeface="Cambria"/>
                        </a:rPr>
                        <a:t> </a:t>
                      </a:r>
                      <a:endParaRPr lang="en-US" sz="16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GB" sz="1600" b="1" dirty="0">
                          <a:effectLst/>
                          <a:latin typeface="Cambria"/>
                          <a:ea typeface="Calibri"/>
                          <a:cs typeface="Cambria"/>
                        </a:rPr>
                        <a:t> </a:t>
                      </a:r>
                      <a:endParaRPr lang="en-US" sz="16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xmlns="" val="10002"/>
                  </a:ext>
                </a:extLst>
              </a:tr>
              <a:tr h="332402">
                <a:tc>
                  <a:txBody>
                    <a:bodyPr/>
                    <a:lstStyle/>
                    <a:p>
                      <a:pPr algn="l">
                        <a:lnSpc>
                          <a:spcPct val="115000"/>
                        </a:lnSpc>
                        <a:spcAft>
                          <a:spcPts val="0"/>
                        </a:spcAft>
                      </a:pPr>
                      <a:r>
                        <a:rPr lang="el-GR" sz="1800" dirty="0">
                          <a:solidFill>
                            <a:srgbClr val="0000FF"/>
                          </a:solidFill>
                          <a:effectLst/>
                          <a:latin typeface="Cambria"/>
                          <a:ea typeface="Calibri"/>
                          <a:cs typeface="Times New Roman"/>
                        </a:rPr>
                        <a:t>Παραγωγή προφορικού λόγου</a:t>
                      </a:r>
                      <a:endParaRPr lang="en-US" sz="1800" dirty="0">
                        <a:solidFill>
                          <a:srgbClr val="0000FF"/>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GB" sz="1600" b="1" dirty="0">
                          <a:effectLst/>
                          <a:latin typeface="Cambria"/>
                          <a:ea typeface="Calibri"/>
                          <a:cs typeface="Cambria"/>
                        </a:rPr>
                        <a:t> </a:t>
                      </a:r>
                      <a:endParaRPr lang="en-US" sz="16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GB" sz="1600" b="1" dirty="0">
                          <a:effectLst/>
                          <a:latin typeface="Cambria"/>
                          <a:ea typeface="Calibri"/>
                          <a:cs typeface="Cambria"/>
                        </a:rPr>
                        <a:t> </a:t>
                      </a:r>
                      <a:endParaRPr lang="en-US" sz="16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xmlns="" val="10003"/>
                  </a:ext>
                </a:extLst>
              </a:tr>
              <a:tr h="332402">
                <a:tc>
                  <a:txBody>
                    <a:bodyPr/>
                    <a:lstStyle/>
                    <a:p>
                      <a:pPr algn="l">
                        <a:lnSpc>
                          <a:spcPct val="115000"/>
                        </a:lnSpc>
                        <a:spcAft>
                          <a:spcPts val="0"/>
                        </a:spcAft>
                      </a:pPr>
                      <a:r>
                        <a:rPr lang="el-GR" sz="1800" dirty="0">
                          <a:solidFill>
                            <a:srgbClr val="0000FF"/>
                          </a:solidFill>
                          <a:effectLst/>
                          <a:latin typeface="Cambria"/>
                          <a:ea typeface="Calibri"/>
                          <a:cs typeface="Cambria"/>
                        </a:rPr>
                        <a:t>Κατανόηση γραπτού λόγου</a:t>
                      </a:r>
                      <a:endParaRPr lang="en-US" sz="1800" dirty="0">
                        <a:solidFill>
                          <a:srgbClr val="0000FF"/>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GB" sz="1600" b="1" dirty="0">
                          <a:effectLst/>
                          <a:latin typeface="Cambria"/>
                          <a:ea typeface="Calibri"/>
                          <a:cs typeface="Cambria"/>
                        </a:rPr>
                        <a:t> </a:t>
                      </a:r>
                      <a:endParaRPr lang="en-US" sz="16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GB" sz="1600" b="1" dirty="0">
                          <a:effectLst/>
                          <a:latin typeface="Cambria"/>
                          <a:ea typeface="Calibri"/>
                          <a:cs typeface="Cambria"/>
                        </a:rPr>
                        <a:t> </a:t>
                      </a:r>
                      <a:endParaRPr lang="en-US" sz="16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xmlns="" val="10004"/>
                  </a:ext>
                </a:extLst>
              </a:tr>
              <a:tr h="332402">
                <a:tc>
                  <a:txBody>
                    <a:bodyPr/>
                    <a:lstStyle/>
                    <a:p>
                      <a:pPr algn="l">
                        <a:lnSpc>
                          <a:spcPct val="115000"/>
                        </a:lnSpc>
                        <a:spcAft>
                          <a:spcPts val="0"/>
                        </a:spcAft>
                      </a:pPr>
                      <a:r>
                        <a:rPr lang="el-GR" sz="1800" dirty="0">
                          <a:solidFill>
                            <a:srgbClr val="0000FF"/>
                          </a:solidFill>
                          <a:effectLst/>
                          <a:latin typeface="Cambria"/>
                          <a:ea typeface="Calibri"/>
                          <a:cs typeface="Cambria"/>
                        </a:rPr>
                        <a:t>Παραγωγή γραπτού λόγου</a:t>
                      </a:r>
                      <a:endParaRPr lang="en-US" sz="1800" dirty="0">
                        <a:solidFill>
                          <a:srgbClr val="0000FF"/>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GB" sz="1600" b="1" dirty="0">
                          <a:effectLst/>
                          <a:latin typeface="Cambria"/>
                          <a:ea typeface="Calibri"/>
                          <a:cs typeface="Cambria"/>
                        </a:rPr>
                        <a:t> </a:t>
                      </a:r>
                      <a:endParaRPr lang="en-US" sz="16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GB" sz="1600" b="1" dirty="0">
                          <a:effectLst/>
                          <a:latin typeface="Cambria"/>
                          <a:ea typeface="Calibri"/>
                          <a:cs typeface="Cambria"/>
                        </a:rPr>
                        <a:t> </a:t>
                      </a:r>
                      <a:endParaRPr lang="en-US" sz="16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xmlns="" val="10005"/>
                  </a:ext>
                </a:extLst>
              </a:tr>
              <a:tr h="664804">
                <a:tc>
                  <a:txBody>
                    <a:bodyPr/>
                    <a:lstStyle/>
                    <a:p>
                      <a:pPr algn="l">
                        <a:lnSpc>
                          <a:spcPct val="115000"/>
                        </a:lnSpc>
                        <a:spcAft>
                          <a:spcPts val="0"/>
                        </a:spcAft>
                      </a:pPr>
                      <a:r>
                        <a:rPr lang="el-GR" sz="1800" b="1" dirty="0">
                          <a:effectLst/>
                          <a:latin typeface="Cambria"/>
                          <a:ea typeface="Calibri"/>
                          <a:cs typeface="Times New Roman"/>
                        </a:rPr>
                        <a:t>Μαθηματικά</a:t>
                      </a:r>
                      <a:endParaRPr lang="en-US" sz="18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B"/>
                    </a:solidFill>
                  </a:tcPr>
                </a:tc>
                <a:tc>
                  <a:txBody>
                    <a:bodyPr/>
                    <a:lstStyle/>
                    <a:p>
                      <a:pPr algn="ctr">
                        <a:lnSpc>
                          <a:spcPct val="106000"/>
                        </a:lnSpc>
                        <a:spcAft>
                          <a:spcPts val="800"/>
                        </a:spcAft>
                      </a:pPr>
                      <a:r>
                        <a:rPr lang="el-GR" sz="1600" b="1" dirty="0">
                          <a:effectLst/>
                          <a:latin typeface="Cambria"/>
                          <a:ea typeface="Calibri"/>
                          <a:cs typeface="Cambria"/>
                        </a:rPr>
                        <a:t>1</a:t>
                      </a:r>
                      <a:r>
                        <a:rPr lang="el-GR" sz="1600" b="1" baseline="30000" dirty="0">
                          <a:effectLst/>
                          <a:latin typeface="Cambria"/>
                          <a:ea typeface="Calibri"/>
                          <a:cs typeface="Cambria"/>
                        </a:rPr>
                        <a:t>ο</a:t>
                      </a:r>
                      <a:r>
                        <a:rPr lang="el-GR" sz="1600" b="1" dirty="0">
                          <a:effectLst/>
                          <a:latin typeface="Cambria"/>
                          <a:ea typeface="Calibri"/>
                          <a:cs typeface="Cambria"/>
                        </a:rPr>
                        <a:t> </a:t>
                      </a:r>
                      <a:r>
                        <a:rPr lang="el-GR" sz="1600" b="1" dirty="0" err="1">
                          <a:effectLst/>
                          <a:latin typeface="Cambria"/>
                          <a:ea typeface="Calibri"/>
                          <a:cs typeface="Cambria"/>
                        </a:rPr>
                        <a:t>τετρ</a:t>
                      </a:r>
                      <a:r>
                        <a:rPr lang="el-GR" sz="1600" b="1" dirty="0">
                          <a:effectLst/>
                          <a:latin typeface="Cambria"/>
                          <a:ea typeface="Calibri"/>
                          <a:cs typeface="Cambria"/>
                        </a:rPr>
                        <a:t>.</a:t>
                      </a:r>
                      <a:endParaRPr lang="en-US" sz="16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B"/>
                    </a:solidFill>
                  </a:tcPr>
                </a:tc>
                <a:tc>
                  <a:txBody>
                    <a:bodyPr/>
                    <a:lstStyle/>
                    <a:p>
                      <a:pPr algn="ctr">
                        <a:lnSpc>
                          <a:spcPct val="106000"/>
                        </a:lnSpc>
                        <a:spcAft>
                          <a:spcPts val="800"/>
                        </a:spcAft>
                      </a:pPr>
                      <a:r>
                        <a:rPr lang="el-GR" sz="1600" b="1" dirty="0">
                          <a:effectLst/>
                          <a:latin typeface="Cambria"/>
                          <a:ea typeface="Calibri"/>
                          <a:cs typeface="Cambria"/>
                        </a:rPr>
                        <a:t>2</a:t>
                      </a:r>
                      <a:r>
                        <a:rPr lang="el-GR" sz="1600" b="1" baseline="30000" dirty="0">
                          <a:effectLst/>
                          <a:latin typeface="Cambria"/>
                          <a:ea typeface="Calibri"/>
                          <a:cs typeface="Cambria"/>
                        </a:rPr>
                        <a:t>ο</a:t>
                      </a:r>
                      <a:r>
                        <a:rPr lang="el-GR" sz="1600" b="1" dirty="0">
                          <a:effectLst/>
                          <a:latin typeface="Cambria"/>
                          <a:ea typeface="Calibri"/>
                          <a:cs typeface="Cambria"/>
                        </a:rPr>
                        <a:t> </a:t>
                      </a:r>
                      <a:r>
                        <a:rPr lang="el-GR" sz="1600" b="1" dirty="0" err="1">
                          <a:effectLst/>
                          <a:latin typeface="Cambria"/>
                          <a:ea typeface="Calibri"/>
                          <a:cs typeface="Cambria"/>
                        </a:rPr>
                        <a:t>τετρ</a:t>
                      </a:r>
                      <a:r>
                        <a:rPr lang="el-GR" sz="1600" b="1" dirty="0">
                          <a:effectLst/>
                          <a:latin typeface="Cambria"/>
                          <a:ea typeface="Calibri"/>
                          <a:cs typeface="Cambria"/>
                        </a:rPr>
                        <a:t>.</a:t>
                      </a:r>
                      <a:endParaRPr lang="en-US" sz="16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B"/>
                    </a:solidFill>
                  </a:tcPr>
                </a:tc>
                <a:tc rowSpan="6">
                  <a:txBody>
                    <a:bodyPr/>
                    <a:lstStyle/>
                    <a:p>
                      <a:pPr algn="l">
                        <a:lnSpc>
                          <a:spcPct val="115000"/>
                        </a:lnSpc>
                        <a:spcAft>
                          <a:spcPts val="0"/>
                        </a:spcAft>
                      </a:pPr>
                      <a:r>
                        <a:rPr lang="en-GB" sz="1800" dirty="0">
                          <a:effectLst/>
                          <a:latin typeface="Cambria"/>
                          <a:ea typeface="Calibri"/>
                          <a:cs typeface="Cambria"/>
                        </a:rPr>
                        <a:t> </a:t>
                      </a:r>
                      <a:endParaRPr lang="en-US" sz="18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6">
                  <a:txBody>
                    <a:bodyPr/>
                    <a:lstStyle/>
                    <a:p>
                      <a:pPr algn="l">
                        <a:lnSpc>
                          <a:spcPct val="115000"/>
                        </a:lnSpc>
                        <a:spcAft>
                          <a:spcPts val="0"/>
                        </a:spcAft>
                      </a:pPr>
                      <a:r>
                        <a:rPr lang="en-GB" sz="1800" dirty="0">
                          <a:effectLst/>
                          <a:latin typeface="Cambria"/>
                          <a:ea typeface="Calibri"/>
                          <a:cs typeface="Cambria"/>
                        </a:rPr>
                        <a:t> </a:t>
                      </a:r>
                      <a:endParaRPr lang="en-US" sz="18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6"/>
                  </a:ext>
                </a:extLst>
              </a:tr>
              <a:tr h="332402">
                <a:tc>
                  <a:txBody>
                    <a:bodyPr/>
                    <a:lstStyle/>
                    <a:p>
                      <a:pPr algn="l">
                        <a:lnSpc>
                          <a:spcPct val="115000"/>
                        </a:lnSpc>
                        <a:spcAft>
                          <a:spcPts val="0"/>
                        </a:spcAft>
                      </a:pPr>
                      <a:r>
                        <a:rPr lang="el-GR" sz="1800" dirty="0">
                          <a:solidFill>
                            <a:srgbClr val="0000FF"/>
                          </a:solidFill>
                          <a:effectLst/>
                          <a:latin typeface="Cambria"/>
                          <a:ea typeface="Times New Roman"/>
                          <a:cs typeface="Cambria"/>
                        </a:rPr>
                        <a:t>Αριθμοί και πράξεις</a:t>
                      </a:r>
                      <a:endParaRPr lang="en-US" sz="1800" dirty="0">
                        <a:solidFill>
                          <a:srgbClr val="0000FF"/>
                        </a:solidFill>
                        <a:effectLst/>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lnSpc>
                          <a:spcPct val="115000"/>
                        </a:lnSpc>
                        <a:spcAft>
                          <a:spcPts val="0"/>
                        </a:spcAft>
                      </a:pPr>
                      <a:r>
                        <a:rPr lang="en-GB" sz="1600" b="1">
                          <a:effectLst/>
                          <a:latin typeface="Cambria"/>
                          <a:ea typeface="Calibri"/>
                          <a:cs typeface="Cambria"/>
                        </a:rPr>
                        <a:t> </a:t>
                      </a:r>
                      <a:endParaRPr lang="en-US" sz="16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lnSpc>
                          <a:spcPct val="115000"/>
                        </a:lnSpc>
                        <a:spcAft>
                          <a:spcPts val="0"/>
                        </a:spcAft>
                      </a:pPr>
                      <a:r>
                        <a:rPr lang="en-GB" sz="1600" b="1" dirty="0">
                          <a:effectLst/>
                          <a:latin typeface="Cambria"/>
                          <a:ea typeface="Calibri"/>
                          <a:cs typeface="Cambria"/>
                        </a:rPr>
                        <a:t> </a:t>
                      </a:r>
                      <a:endParaRPr lang="en-US" sz="16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xmlns="" val="10007"/>
                  </a:ext>
                </a:extLst>
              </a:tr>
              <a:tr h="332402">
                <a:tc>
                  <a:txBody>
                    <a:bodyPr/>
                    <a:lstStyle/>
                    <a:p>
                      <a:pPr algn="l">
                        <a:lnSpc>
                          <a:spcPct val="115000"/>
                        </a:lnSpc>
                        <a:spcAft>
                          <a:spcPts val="0"/>
                        </a:spcAft>
                      </a:pPr>
                      <a:r>
                        <a:rPr lang="el-GR" sz="1800" dirty="0">
                          <a:solidFill>
                            <a:srgbClr val="0000FF"/>
                          </a:solidFill>
                          <a:effectLst/>
                          <a:latin typeface="Cambria"/>
                          <a:ea typeface="Times New Roman"/>
                          <a:cs typeface="Cambria"/>
                        </a:rPr>
                        <a:t>Μέτρηση</a:t>
                      </a:r>
                      <a:endParaRPr lang="en-US" sz="1800" dirty="0">
                        <a:solidFill>
                          <a:srgbClr val="0000FF"/>
                        </a:solidFill>
                        <a:effectLst/>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lnSpc>
                          <a:spcPct val="115000"/>
                        </a:lnSpc>
                        <a:spcAft>
                          <a:spcPts val="0"/>
                        </a:spcAft>
                      </a:pPr>
                      <a:r>
                        <a:rPr lang="en-GB" sz="1600" b="1">
                          <a:effectLst/>
                          <a:latin typeface="Cambria"/>
                          <a:ea typeface="Calibri"/>
                          <a:cs typeface="Cambria"/>
                        </a:rPr>
                        <a:t> </a:t>
                      </a:r>
                      <a:endParaRPr lang="en-US" sz="16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lnSpc>
                          <a:spcPct val="115000"/>
                        </a:lnSpc>
                        <a:spcAft>
                          <a:spcPts val="0"/>
                        </a:spcAft>
                      </a:pPr>
                      <a:r>
                        <a:rPr lang="en-GB" sz="1600" b="1" dirty="0">
                          <a:effectLst/>
                          <a:latin typeface="Cambria"/>
                          <a:ea typeface="Calibri"/>
                          <a:cs typeface="Cambria"/>
                        </a:rPr>
                        <a:t> </a:t>
                      </a:r>
                      <a:endParaRPr lang="en-US" sz="16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xmlns="" val="10008"/>
                  </a:ext>
                </a:extLst>
              </a:tr>
              <a:tr h="332402">
                <a:tc>
                  <a:txBody>
                    <a:bodyPr/>
                    <a:lstStyle/>
                    <a:p>
                      <a:pPr algn="l">
                        <a:lnSpc>
                          <a:spcPct val="115000"/>
                        </a:lnSpc>
                        <a:spcAft>
                          <a:spcPts val="0"/>
                        </a:spcAft>
                      </a:pPr>
                      <a:r>
                        <a:rPr lang="el-GR" sz="1800" dirty="0">
                          <a:solidFill>
                            <a:srgbClr val="0000FF"/>
                          </a:solidFill>
                          <a:effectLst/>
                          <a:latin typeface="Cambria"/>
                          <a:ea typeface="Times New Roman"/>
                          <a:cs typeface="Cambria"/>
                        </a:rPr>
                        <a:t>Γεωμετρία</a:t>
                      </a:r>
                      <a:endParaRPr lang="en-US" sz="1800" dirty="0">
                        <a:solidFill>
                          <a:srgbClr val="0000FF"/>
                        </a:solidFill>
                        <a:effectLst/>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lnSpc>
                          <a:spcPct val="115000"/>
                        </a:lnSpc>
                        <a:spcAft>
                          <a:spcPts val="0"/>
                        </a:spcAft>
                      </a:pPr>
                      <a:r>
                        <a:rPr lang="en-GB" sz="1600" b="1" dirty="0">
                          <a:effectLst/>
                          <a:latin typeface="Cambria"/>
                          <a:ea typeface="Calibri"/>
                          <a:cs typeface="Cambria"/>
                        </a:rPr>
                        <a:t> </a:t>
                      </a:r>
                      <a:endParaRPr lang="en-US" sz="16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lnSpc>
                          <a:spcPct val="115000"/>
                        </a:lnSpc>
                        <a:spcAft>
                          <a:spcPts val="0"/>
                        </a:spcAft>
                      </a:pPr>
                      <a:r>
                        <a:rPr lang="en-GB" sz="1600" b="1" dirty="0">
                          <a:effectLst/>
                          <a:latin typeface="Cambria"/>
                          <a:ea typeface="Calibri"/>
                          <a:cs typeface="Cambria"/>
                        </a:rPr>
                        <a:t> </a:t>
                      </a:r>
                      <a:endParaRPr lang="en-US" sz="16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xmlns="" val="10009"/>
                  </a:ext>
                </a:extLst>
              </a:tr>
              <a:tr h="332402">
                <a:tc>
                  <a:txBody>
                    <a:bodyPr/>
                    <a:lstStyle/>
                    <a:p>
                      <a:pPr algn="l">
                        <a:lnSpc>
                          <a:spcPct val="115000"/>
                        </a:lnSpc>
                        <a:spcAft>
                          <a:spcPts val="0"/>
                        </a:spcAft>
                      </a:pPr>
                      <a:r>
                        <a:rPr lang="el-GR" sz="1800" dirty="0">
                          <a:solidFill>
                            <a:srgbClr val="0000FF"/>
                          </a:solidFill>
                          <a:effectLst/>
                          <a:latin typeface="Cambria"/>
                          <a:ea typeface="Times New Roman"/>
                          <a:cs typeface="Cambria"/>
                        </a:rPr>
                        <a:t>Άλγεβρα</a:t>
                      </a:r>
                      <a:endParaRPr lang="en-US" sz="1800" dirty="0">
                        <a:solidFill>
                          <a:srgbClr val="0000FF"/>
                        </a:solidFill>
                        <a:effectLst/>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lnSpc>
                          <a:spcPct val="115000"/>
                        </a:lnSpc>
                        <a:spcAft>
                          <a:spcPts val="0"/>
                        </a:spcAft>
                      </a:pPr>
                      <a:r>
                        <a:rPr lang="el-GR" sz="1600" b="1">
                          <a:effectLst/>
                          <a:latin typeface="Cambria"/>
                          <a:ea typeface="Calibri"/>
                          <a:cs typeface="Cambria"/>
                        </a:rPr>
                        <a:t> </a:t>
                      </a:r>
                      <a:endParaRPr lang="en-US" sz="16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lnSpc>
                          <a:spcPct val="115000"/>
                        </a:lnSpc>
                        <a:spcAft>
                          <a:spcPts val="0"/>
                        </a:spcAft>
                      </a:pPr>
                      <a:r>
                        <a:rPr lang="el-GR" sz="1600" b="1" dirty="0">
                          <a:effectLst/>
                          <a:latin typeface="Cambria"/>
                          <a:ea typeface="Calibri"/>
                          <a:cs typeface="Cambria"/>
                        </a:rPr>
                        <a:t> </a:t>
                      </a:r>
                      <a:endParaRPr lang="en-US" sz="16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xmlns="" val="10010"/>
                  </a:ext>
                </a:extLst>
              </a:tr>
              <a:tr h="332402">
                <a:tc>
                  <a:txBody>
                    <a:bodyPr/>
                    <a:lstStyle/>
                    <a:p>
                      <a:pPr algn="l">
                        <a:lnSpc>
                          <a:spcPct val="115000"/>
                        </a:lnSpc>
                        <a:spcAft>
                          <a:spcPts val="0"/>
                        </a:spcAft>
                      </a:pPr>
                      <a:r>
                        <a:rPr lang="el-GR" sz="1800" dirty="0">
                          <a:solidFill>
                            <a:srgbClr val="0000FF"/>
                          </a:solidFill>
                          <a:effectLst/>
                          <a:latin typeface="Cambria"/>
                          <a:ea typeface="Times New Roman"/>
                          <a:cs typeface="Cambria"/>
                        </a:rPr>
                        <a:t>Στατιστική και πιθανότητες</a:t>
                      </a:r>
                      <a:endParaRPr lang="en-US" sz="1800" dirty="0">
                        <a:solidFill>
                          <a:srgbClr val="0000FF"/>
                        </a:solidFill>
                        <a:effectLst/>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lnSpc>
                          <a:spcPct val="115000"/>
                        </a:lnSpc>
                        <a:spcAft>
                          <a:spcPts val="0"/>
                        </a:spcAft>
                      </a:pPr>
                      <a:r>
                        <a:rPr lang="en-GB" sz="1600" b="1" dirty="0">
                          <a:effectLst/>
                          <a:latin typeface="Cambria"/>
                          <a:ea typeface="Calibri"/>
                          <a:cs typeface="Cambria"/>
                        </a:rPr>
                        <a:t> </a:t>
                      </a:r>
                      <a:endParaRPr lang="en-US" sz="16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lnSpc>
                          <a:spcPct val="115000"/>
                        </a:lnSpc>
                        <a:spcAft>
                          <a:spcPts val="0"/>
                        </a:spcAft>
                      </a:pPr>
                      <a:r>
                        <a:rPr lang="en-GB" sz="1600" b="1" dirty="0">
                          <a:effectLst/>
                          <a:latin typeface="Cambria"/>
                          <a:ea typeface="Calibri"/>
                          <a:cs typeface="Cambria"/>
                        </a:rPr>
                        <a:t> </a:t>
                      </a:r>
                      <a:endParaRPr lang="en-US" sz="16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xmlns="" val="10011"/>
                  </a:ext>
                </a:extLst>
              </a:tr>
            </a:tbl>
          </a:graphicData>
        </a:graphic>
      </p:graphicFrame>
    </p:spTree>
    <p:extLst>
      <p:ext uri="{BB962C8B-B14F-4D97-AF65-F5344CB8AC3E}">
        <p14:creationId xmlns:p14="http://schemas.microsoft.com/office/powerpoint/2010/main" xmlns="" val="323291155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l-GR" sz="4000" b="1" dirty="0">
                <a:solidFill>
                  <a:srgbClr val="0000FF"/>
                </a:solidFill>
              </a:rPr>
              <a:t>Πού στηρίζεται;</a:t>
            </a:r>
            <a:endParaRPr lang="en-US" sz="4000" b="1" dirty="0">
              <a:solidFill>
                <a:srgbClr val="0000FF"/>
              </a:solidFill>
            </a:endParaRPr>
          </a:p>
        </p:txBody>
      </p:sp>
      <p:graphicFrame>
        <p:nvGraphicFramePr>
          <p:cNvPr id="5" name="Diagram 4"/>
          <p:cNvGraphicFramePr/>
          <p:nvPr>
            <p:extLst>
              <p:ext uri="{D42A27DB-BD31-4B8C-83A1-F6EECF244321}">
                <p14:modId xmlns:p14="http://schemas.microsoft.com/office/powerpoint/2010/main" xmlns="" val="3910696139"/>
              </p:ext>
            </p:extLst>
          </p:nvPr>
        </p:nvGraphicFramePr>
        <p:xfrm>
          <a:off x="12047" y="1219200"/>
          <a:ext cx="8832304" cy="53732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xmlns="" val="5833743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Diagram 9"/>
          <p:cNvGraphicFramePr/>
          <p:nvPr/>
        </p:nvGraphicFramePr>
        <p:xfrm>
          <a:off x="611560" y="1705670"/>
          <a:ext cx="8208912" cy="51077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1"/>
          <p:cNvSpPr>
            <a:spLocks noGrp="1"/>
          </p:cNvSpPr>
          <p:nvPr>
            <p:ph type="title"/>
          </p:nvPr>
        </p:nvSpPr>
        <p:spPr>
          <a:xfrm>
            <a:off x="144016" y="116632"/>
            <a:ext cx="8892480" cy="936104"/>
          </a:xfrm>
        </p:spPr>
        <p:txBody>
          <a:bodyPr>
            <a:noAutofit/>
          </a:bodyPr>
          <a:lstStyle/>
          <a:p>
            <a:pPr algn="ctr"/>
            <a:r>
              <a:rPr lang="el-GR" sz="3100" b="1" dirty="0">
                <a:solidFill>
                  <a:srgbClr val="0000FF"/>
                </a:solidFill>
              </a:rPr>
              <a:t>Βασικές Αρχές</a:t>
            </a:r>
            <a:endParaRPr lang="en-US" sz="3100" b="1" dirty="0">
              <a:solidFill>
                <a:srgbClr val="0000FF"/>
              </a:solidFill>
              <a:effectLst/>
            </a:endParaRPr>
          </a:p>
        </p:txBody>
      </p:sp>
      <p:sp>
        <p:nvSpPr>
          <p:cNvPr id="2" name="TextBox 1"/>
          <p:cNvSpPr txBox="1"/>
          <p:nvPr/>
        </p:nvSpPr>
        <p:spPr>
          <a:xfrm>
            <a:off x="-65548" y="2204864"/>
            <a:ext cx="677108" cy="2952328"/>
          </a:xfrm>
          <a:prstGeom prst="rect">
            <a:avLst/>
          </a:prstGeom>
          <a:noFill/>
        </p:spPr>
        <p:txBody>
          <a:bodyPr vert="vert270" wrap="square" rtlCol="0">
            <a:spAutoFit/>
          </a:bodyPr>
          <a:lstStyle/>
          <a:p>
            <a:r>
              <a:rPr lang="el-GR" sz="3200" dirty="0"/>
              <a:t>ΒΑΣΙΚΕΣ ΑΡΧΕΣ</a:t>
            </a:r>
          </a:p>
        </p:txBody>
      </p:sp>
    </p:spTree>
    <p:extLst>
      <p:ext uri="{BB962C8B-B14F-4D97-AF65-F5344CB8AC3E}">
        <p14:creationId xmlns:p14="http://schemas.microsoft.com/office/powerpoint/2010/main" xmlns="" val="33846416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xmlns="" val="1177302579"/>
              </p:ext>
            </p:extLst>
          </p:nvPr>
        </p:nvGraphicFramePr>
        <p:xfrm>
          <a:off x="611560" y="1556792"/>
          <a:ext cx="8064896" cy="53012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itle 1"/>
          <p:cNvSpPr>
            <a:spLocks noGrp="1"/>
          </p:cNvSpPr>
          <p:nvPr>
            <p:ph type="title"/>
          </p:nvPr>
        </p:nvSpPr>
        <p:spPr>
          <a:xfrm>
            <a:off x="144016" y="188640"/>
            <a:ext cx="8892480" cy="936104"/>
          </a:xfrm>
        </p:spPr>
        <p:txBody>
          <a:bodyPr>
            <a:noAutofit/>
          </a:bodyPr>
          <a:lstStyle/>
          <a:p>
            <a:pPr algn="ctr"/>
            <a:r>
              <a:rPr lang="el-GR" sz="3600" b="1" dirty="0">
                <a:solidFill>
                  <a:srgbClr val="0000FF"/>
                </a:solidFill>
              </a:rPr>
              <a:t>Αξιολόγηση Μαθητή/Μαθήτριας</a:t>
            </a:r>
            <a:endParaRPr lang="en-US" sz="3600" b="1" dirty="0">
              <a:solidFill>
                <a:srgbClr val="0000FF"/>
              </a:solidFill>
              <a:effectLst/>
            </a:endParaRPr>
          </a:p>
        </p:txBody>
      </p:sp>
    </p:spTree>
    <p:extLst>
      <p:ext uri="{BB962C8B-B14F-4D97-AF65-F5344CB8AC3E}">
        <p14:creationId xmlns:p14="http://schemas.microsoft.com/office/powerpoint/2010/main" xmlns="" val="26365175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nvGraphicFramePr>
        <p:xfrm>
          <a:off x="179512" y="1628800"/>
          <a:ext cx="8784976" cy="5229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Title 1"/>
          <p:cNvSpPr>
            <a:spLocks noGrp="1"/>
          </p:cNvSpPr>
          <p:nvPr>
            <p:ph type="title"/>
          </p:nvPr>
        </p:nvSpPr>
        <p:spPr>
          <a:xfrm>
            <a:off x="179512" y="228600"/>
            <a:ext cx="8784976" cy="990600"/>
          </a:xfrm>
        </p:spPr>
        <p:txBody>
          <a:bodyPr>
            <a:normAutofit fontScale="90000"/>
          </a:bodyPr>
          <a:lstStyle/>
          <a:p>
            <a:r>
              <a:rPr lang="el-GR" sz="3900" b="1" dirty="0">
                <a:solidFill>
                  <a:srgbClr val="0000FF"/>
                </a:solidFill>
              </a:rPr>
              <a:t>Τα αποτελέσματα της αξιολόγησης: Για ποιους και γιατί;</a:t>
            </a:r>
            <a:endParaRPr lang="en-US" sz="3900" b="1" dirty="0">
              <a:solidFill>
                <a:srgbClr val="0000FF"/>
              </a:solidFill>
            </a:endParaRPr>
          </a:p>
        </p:txBody>
      </p:sp>
    </p:spTree>
    <p:extLst>
      <p:ext uri="{BB962C8B-B14F-4D97-AF65-F5344CB8AC3E}">
        <p14:creationId xmlns:p14="http://schemas.microsoft.com/office/powerpoint/2010/main" xmlns="" val="250773343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44016" y="116632"/>
            <a:ext cx="8892480" cy="936104"/>
          </a:xfrm>
        </p:spPr>
        <p:txBody>
          <a:bodyPr>
            <a:noAutofit/>
          </a:bodyPr>
          <a:lstStyle/>
          <a:p>
            <a:pPr algn="ctr"/>
            <a:r>
              <a:rPr lang="el-GR" sz="3100" b="1" dirty="0">
                <a:solidFill>
                  <a:srgbClr val="0000FF"/>
                </a:solidFill>
                <a:effectLst/>
              </a:rPr>
              <a:t>Τι αλλάζει σ</a:t>
            </a:r>
            <a:r>
              <a:rPr lang="el-GR" sz="3100" b="1" dirty="0">
                <a:solidFill>
                  <a:srgbClr val="0000FF"/>
                </a:solidFill>
              </a:rPr>
              <a:t>τη Δημοτική Εκπαίδευση</a:t>
            </a:r>
            <a:endParaRPr lang="en-US" sz="3100" b="1" dirty="0">
              <a:solidFill>
                <a:srgbClr val="0000FF"/>
              </a:solidFill>
              <a:effectLst/>
            </a:endParaRPr>
          </a:p>
        </p:txBody>
      </p:sp>
      <p:graphicFrame>
        <p:nvGraphicFramePr>
          <p:cNvPr id="5" name="Content Placeholder 3"/>
          <p:cNvGraphicFramePr>
            <a:graphicFrameLocks noGrp="1"/>
          </p:cNvGraphicFramePr>
          <p:nvPr>
            <p:ph sz="quarter" idx="1"/>
            <p:extLst>
              <p:ext uri="{D42A27DB-BD31-4B8C-83A1-F6EECF244321}">
                <p14:modId xmlns:p14="http://schemas.microsoft.com/office/powerpoint/2010/main" xmlns="" val="4165391367"/>
              </p:ext>
            </p:extLst>
          </p:nvPr>
        </p:nvGraphicFramePr>
        <p:xfrm>
          <a:off x="107504" y="1268760"/>
          <a:ext cx="8856983" cy="54726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xmlns="" val="986547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5167A818-9D11-47E0-88C0-D71024AD9E04}"/>
              </a:ext>
            </a:extLst>
          </p:cNvPr>
          <p:cNvSpPr>
            <a:spLocks noGrp="1"/>
          </p:cNvSpPr>
          <p:nvPr>
            <p:ph sz="quarter" idx="1"/>
          </p:nvPr>
        </p:nvSpPr>
        <p:spPr>
          <a:xfrm>
            <a:off x="612648" y="1669504"/>
            <a:ext cx="8153400" cy="4495800"/>
          </a:xfrm>
        </p:spPr>
        <p:txBody>
          <a:bodyPr>
            <a:normAutofit fontScale="85000" lnSpcReduction="20000"/>
          </a:bodyPr>
          <a:lstStyle/>
          <a:p>
            <a:pPr>
              <a:spcBef>
                <a:spcPts val="1200"/>
              </a:spcBef>
            </a:pPr>
            <a:r>
              <a:rPr lang="el-GR" sz="3200" b="1" dirty="0"/>
              <a:t>Καλύπτεται το κενό για ενιαία και επίσημη πολιτική</a:t>
            </a:r>
          </a:p>
          <a:p>
            <a:pPr>
              <a:spcBef>
                <a:spcPts val="1200"/>
              </a:spcBef>
            </a:pPr>
            <a:r>
              <a:rPr lang="el-GR" sz="3200" b="1" dirty="0"/>
              <a:t>Επαναπροσδιορίζεται η αξιολόγηση ως </a:t>
            </a:r>
            <a:r>
              <a:rPr lang="el-GR" sz="3200" b="1" dirty="0" err="1"/>
              <a:t>κατ</a:t>
            </a:r>
            <a:r>
              <a:rPr lang="el-GR" sz="3200" b="1" dirty="0"/>
              <a:t>΄ εξοχήν παιδαγωγική διαδικασία</a:t>
            </a:r>
          </a:p>
          <a:p>
            <a:pPr>
              <a:spcBef>
                <a:spcPts val="1200"/>
              </a:spcBef>
            </a:pPr>
            <a:r>
              <a:rPr lang="el-GR" sz="3200" b="1" dirty="0"/>
              <a:t>Δίνεται έμφαση σε όλες τις μορφές και ιδιαίτερα στη Συντρέχουσα/Διαμορφωτική</a:t>
            </a:r>
          </a:p>
          <a:p>
            <a:pPr>
              <a:spcBef>
                <a:spcPts val="1200"/>
              </a:spcBef>
            </a:pPr>
            <a:r>
              <a:rPr lang="el-GR" sz="3200" b="1" dirty="0"/>
              <a:t>Μετασχηματίζεται σε εργαλείο αντισταθμιστικής εκπαίδευσης</a:t>
            </a:r>
            <a:r>
              <a:rPr lang="en-US" sz="3200" b="1" dirty="0"/>
              <a:t>: </a:t>
            </a:r>
            <a:r>
              <a:rPr lang="el-GR" sz="3200" b="1" dirty="0"/>
              <a:t>Διδασκαλία- Αξιολόγηση Μάθησης- Ανατροφοδότηση- Βελτίωση</a:t>
            </a:r>
          </a:p>
          <a:p>
            <a:pPr>
              <a:spcBef>
                <a:spcPts val="1200"/>
              </a:spcBef>
            </a:pPr>
            <a:r>
              <a:rPr lang="el-GR" sz="3200" b="1" dirty="0"/>
              <a:t>Σεβασμός στην παιδαγωγική αυτονομία του εκπαιδευτικού </a:t>
            </a:r>
            <a:endParaRPr lang="en-US" sz="3200" b="1" dirty="0"/>
          </a:p>
          <a:p>
            <a:pPr>
              <a:spcBef>
                <a:spcPts val="1200"/>
              </a:spcBef>
            </a:pPr>
            <a:r>
              <a:rPr lang="el-GR" sz="3200" b="1" dirty="0"/>
              <a:t>Υποστηρίζεται η ολόπλευρη ανάπτυξη του παιδιού.</a:t>
            </a:r>
            <a:endParaRPr lang="el-GR" sz="3200" dirty="0"/>
          </a:p>
        </p:txBody>
      </p:sp>
      <p:sp>
        <p:nvSpPr>
          <p:cNvPr id="4" name="Title 1">
            <a:extLst>
              <a:ext uri="{FF2B5EF4-FFF2-40B4-BE49-F238E27FC236}">
                <a16:creationId xmlns:a16="http://schemas.microsoft.com/office/drawing/2014/main" xmlns="" id="{33F6AAD1-5620-4E9C-956C-9860995EF383}"/>
              </a:ext>
            </a:extLst>
          </p:cNvPr>
          <p:cNvSpPr>
            <a:spLocks noGrp="1"/>
          </p:cNvSpPr>
          <p:nvPr>
            <p:ph type="title"/>
          </p:nvPr>
        </p:nvSpPr>
        <p:spPr>
          <a:xfrm>
            <a:off x="467544" y="228600"/>
            <a:ext cx="7992888" cy="990600"/>
          </a:xfrm>
        </p:spPr>
        <p:txBody>
          <a:bodyPr>
            <a:noAutofit/>
          </a:bodyPr>
          <a:lstStyle/>
          <a:p>
            <a:r>
              <a:rPr lang="el-GR" sz="4000" b="1" dirty="0">
                <a:solidFill>
                  <a:srgbClr val="0000FF"/>
                </a:solidFill>
              </a:rPr>
              <a:t>1. Ενιαία και επίσημη πολιτική</a:t>
            </a:r>
            <a:endParaRPr lang="en-US" sz="4000" b="1" dirty="0">
              <a:solidFill>
                <a:srgbClr val="0000FF"/>
              </a:solidFill>
            </a:endParaRPr>
          </a:p>
        </p:txBody>
      </p:sp>
    </p:spTree>
    <p:extLst>
      <p:ext uri="{BB962C8B-B14F-4D97-AF65-F5344CB8AC3E}">
        <p14:creationId xmlns:p14="http://schemas.microsoft.com/office/powerpoint/2010/main" xmlns="" val="374705290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1EA68CAB-70E8-422E-A2F3-326502213616}"/>
              </a:ext>
            </a:extLst>
          </p:cNvPr>
          <p:cNvSpPr>
            <a:spLocks noGrp="1"/>
          </p:cNvSpPr>
          <p:nvPr>
            <p:ph sz="quarter" idx="1"/>
          </p:nvPr>
        </p:nvSpPr>
        <p:spPr>
          <a:xfrm>
            <a:off x="612648" y="1669504"/>
            <a:ext cx="8153400" cy="4495800"/>
          </a:xfrm>
        </p:spPr>
        <p:txBody>
          <a:bodyPr/>
          <a:lstStyle/>
          <a:p>
            <a:r>
              <a:rPr lang="el-GR" sz="3200" b="1" dirty="0"/>
              <a:t>Σκοπός η ανατροφοδότηση του μαθητή και της διδασκαλίας</a:t>
            </a:r>
          </a:p>
          <a:p>
            <a:r>
              <a:rPr lang="el-GR" sz="3200" b="1" dirty="0"/>
              <a:t>Διάγνωση αδυναμιών και ταλέντων και υποστήριξη της μάθησης και περαιτέρω ανάπτυξης για όλους τους μαθητές  </a:t>
            </a:r>
          </a:p>
          <a:p>
            <a:r>
              <a:rPr lang="el-GR" sz="3200" b="1" dirty="0"/>
              <a:t>Η εκπαίδευση και η αξιολόγηση δικαίωμα του κάθε μαθητή.</a:t>
            </a:r>
            <a:endParaRPr lang="en-GB" dirty="0"/>
          </a:p>
        </p:txBody>
      </p:sp>
      <p:sp>
        <p:nvSpPr>
          <p:cNvPr id="4" name="Title 1">
            <a:extLst>
              <a:ext uri="{FF2B5EF4-FFF2-40B4-BE49-F238E27FC236}">
                <a16:creationId xmlns:a16="http://schemas.microsoft.com/office/drawing/2014/main" xmlns="" id="{76297999-D3B8-4395-A338-95FC7B66A846}"/>
              </a:ext>
            </a:extLst>
          </p:cNvPr>
          <p:cNvSpPr>
            <a:spLocks noGrp="1"/>
          </p:cNvSpPr>
          <p:nvPr>
            <p:ph type="title"/>
          </p:nvPr>
        </p:nvSpPr>
        <p:spPr>
          <a:xfrm>
            <a:off x="467544" y="228600"/>
            <a:ext cx="7992888" cy="990600"/>
          </a:xfrm>
        </p:spPr>
        <p:txBody>
          <a:bodyPr>
            <a:noAutofit/>
          </a:bodyPr>
          <a:lstStyle/>
          <a:p>
            <a:r>
              <a:rPr lang="el-GR" sz="3200" b="1" dirty="0">
                <a:solidFill>
                  <a:srgbClr val="0000FF"/>
                </a:solidFill>
              </a:rPr>
              <a:t>1.1. Η αξιολόγηση ως παιδαγωγική/αντισταθμιστική διαδικασία</a:t>
            </a:r>
            <a:endParaRPr lang="en-US" sz="3200" b="1" dirty="0">
              <a:solidFill>
                <a:srgbClr val="0000FF"/>
              </a:solidFill>
            </a:endParaRPr>
          </a:p>
        </p:txBody>
      </p:sp>
    </p:spTree>
    <p:extLst>
      <p:ext uri="{BB962C8B-B14F-4D97-AF65-F5344CB8AC3E}">
        <p14:creationId xmlns:p14="http://schemas.microsoft.com/office/powerpoint/2010/main" xmlns="" val="6558205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AcademicPresentation1">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0000"/>
                <a:satMod val="155000"/>
              </a:schemeClr>
            </a:gs>
            <a:gs pos="65000">
              <a:schemeClr val="phClr">
                <a:shade val="85000"/>
                <a:satMod val="155000"/>
              </a:schemeClr>
            </a:gs>
            <a:gs pos="100000">
              <a:schemeClr val="phClr">
                <a:shade val="95000"/>
                <a:satMod val="155000"/>
              </a:schemeClr>
            </a:gs>
          </a:gsLst>
          <a:lin ang="16200000" scaled="0"/>
        </a:gradFill>
      </a:fillStyleLst>
      <a:lnStyleLst>
        <a:ln w="6350" cap="rnd" cmpd="sng" algn="ctr">
          <a:solidFill>
            <a:schemeClr val="phClr">
              <a:shade val="95000"/>
              <a:satMod val="105000"/>
            </a:scheme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50800" algn="tl" rotWithShape="0">
              <a:srgbClr val="000000">
                <a:alpha val="64000"/>
              </a:srgbClr>
            </a:outerShdw>
          </a:effectLst>
        </a:effectStyle>
        <a:effectStyle>
          <a:effectLst>
            <a:outerShdw blurRad="39000" dist="25400" dir="5400000">
              <a:srgbClr val="000000">
                <a:alpha val="35000"/>
              </a:srgbClr>
            </a:outerShdw>
          </a:effectLst>
        </a:effectStyle>
        <a:effectStyle>
          <a:effectLst>
            <a:outerShdw blurRad="39000" dist="25400" dir="5400000">
              <a:srgbClr val="000000">
                <a:alpha val="35000"/>
              </a:srgbClr>
            </a:outerShdw>
          </a:effectLst>
          <a:scene3d>
            <a:camera prst="orthographicFront" fov="0">
              <a:rot lat="0" lon="0" rev="0"/>
            </a:camera>
            <a:lightRig rig="threePt" dir="t">
              <a:rot lat="0" lon="0" rev="0"/>
            </a:lightRig>
          </a:scene3d>
          <a:sp3d prstMaterial="matte">
            <a:bevelT h="22225"/>
          </a:sp3d>
        </a:effectStyle>
      </a:effectStyleLst>
      <a:bgFillStyleLst>
        <a:solidFill>
          <a:schemeClr val="phClr"/>
        </a:solidFill>
        <a:gradFill rotWithShape="1">
          <a:gsLst>
            <a:gs pos="0">
              <a:schemeClr val="phClr">
                <a:shade val="50000"/>
                <a:satMod val="155000"/>
              </a:schemeClr>
            </a:gs>
            <a:gs pos="35000">
              <a:schemeClr val="phClr">
                <a:shade val="75000"/>
                <a:satMod val="155000"/>
              </a:schemeClr>
            </a:gs>
            <a:gs pos="100000">
              <a:schemeClr val="phClr">
                <a:tint val="80000"/>
                <a:satMod val="255000"/>
              </a:schemeClr>
            </a:gs>
          </a:gsLst>
          <a:lin ang="16200000" scaled="0"/>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F7B6A5FA-AEDC-493D-A38F-607DB1F3875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AcademicPresentation1</Template>
  <TotalTime>0</TotalTime>
  <Words>1883</Words>
  <Application>Microsoft Office PowerPoint</Application>
  <PresentationFormat>On-screen Show (4:3)</PresentationFormat>
  <Paragraphs>399</Paragraphs>
  <Slides>28</Slides>
  <Notes>16</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28</vt:i4>
      </vt:variant>
    </vt:vector>
  </HeadingPairs>
  <TitlesOfParts>
    <vt:vector size="30" baseType="lpstr">
      <vt:lpstr>AcademicPresentation1</vt:lpstr>
      <vt:lpstr>Document</vt:lpstr>
      <vt:lpstr>Αξιολόγηση Μαθητή/Μαθήτριας στη Δημοτική Εκπαίδευση   Σχολική χρονιά 2019-2020</vt:lpstr>
      <vt:lpstr>Ενιαίο Σύστημα Αξιολόγησης Μαθητή / Μαθήτριας</vt:lpstr>
      <vt:lpstr>Πού στηρίζεται;</vt:lpstr>
      <vt:lpstr>Βασικές Αρχές</vt:lpstr>
      <vt:lpstr>Αξιολόγηση Μαθητή/Μαθήτριας</vt:lpstr>
      <vt:lpstr>Τα αποτελέσματα της αξιολόγησης: Για ποιους και γιατί;</vt:lpstr>
      <vt:lpstr>Τι αλλάζει στη Δημοτική Εκπαίδευση</vt:lpstr>
      <vt:lpstr>1. Ενιαία και επίσημη πολιτική</vt:lpstr>
      <vt:lpstr>1.1. Η αξιολόγηση ως παιδαγωγική/αντισταθμιστική διαδικασία</vt:lpstr>
      <vt:lpstr>1.2. Σχέση Αξιολόγησης-Διδασκαλίας </vt:lpstr>
      <vt:lpstr>2. Έμφαση στη Διαμορφωτική Αξιολόγηση - Εισαγωγή Ατομικού Δελτίου Προόδου (ΑΔΕΠ)</vt:lpstr>
      <vt:lpstr>2.1. Εισαγωγή Ατομικού Δελτίου Προόδου (ΑΔΕΠ)</vt:lpstr>
      <vt:lpstr>2.2. Εισαγωγή Ατομικού Δελτίου Προόδου (ΑΔΕΠ)</vt:lpstr>
      <vt:lpstr>2.3. ΑΔΕΠ: γιατί, πώς, πότε</vt:lpstr>
      <vt:lpstr>Slide 15</vt:lpstr>
      <vt:lpstr>2.4. Διαπίστωση- Παρέμβαση</vt:lpstr>
      <vt:lpstr> 2.5. ΑΤΟΜΙΚΟ ΔΕΛΤΙΟ ΠΡΟΟΔΟΥ (ΑΔΕΠ) ΠΙΝΑΚΑΣ ΠΡΟΔΗΜΟΤΙΚΗΣ - Τομέας Ανάπτυξης  </vt:lpstr>
      <vt:lpstr>3. Εναλλακτικές μορφές/τρόποι αξιολόγησης (Δημοτικό σχολείο)</vt:lpstr>
      <vt:lpstr>3.1. Εναλλακτικές μορφές/τρόποι αξιολόγησης (Προδημοτική)</vt:lpstr>
      <vt:lpstr>4. Σχολική Έκθεση Προόδου (ΣΕΠ)</vt:lpstr>
      <vt:lpstr>4.1. Τι και πώς αξιολογείται στη ΣΕΠ (Νηπιαγωγείο)</vt:lpstr>
      <vt:lpstr>4.2. Τι και πώς αξιολογείται στη ΣΕΠ (Δημοτικό Σχολείο, Α΄- Στ΄τάξη)</vt:lpstr>
      <vt:lpstr>Slide 23</vt:lpstr>
      <vt:lpstr>Slide 24</vt:lpstr>
      <vt:lpstr>Slide 25</vt:lpstr>
      <vt:lpstr>Slide 26</vt:lpstr>
      <vt:lpstr>Slide 27</vt:lpstr>
      <vt:lpstr>Slide 28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2012-02-27T10:46:57Z</dcterms:created>
  <dcterms:modified xsi:type="dcterms:W3CDTF">2019-11-18T12:25:48Z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TC101671251033</vt:lpwstr>
  </property>
</Properties>
</file>